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sldIdLst>
    <p:sldId id="256" r:id="rId2"/>
    <p:sldId id="260" r:id="rId3"/>
    <p:sldId id="311"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312" r:id="rId27"/>
    <p:sldId id="283" r:id="rId28"/>
    <p:sldId id="284" r:id="rId29"/>
    <p:sldId id="285" r:id="rId30"/>
    <p:sldId id="286"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13" r:id="rId53"/>
    <p:sldId id="309" r:id="rId54"/>
    <p:sldId id="310" r:id="rId55"/>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1435" y="-7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930821-3D46-3948-8F5A-CFF129CE7799}" type="datetimeFigureOut">
              <a:rPr lang="es-ES" smtClean="0"/>
              <a:pPr/>
              <a:t>07/04/2015</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CDC546-1391-2E4F-9970-43BD7DC06BE5}" type="slidenum">
              <a:rPr lang="es-ES" smtClean="0"/>
              <a:pPr/>
              <a:t>‹Nº›</a:t>
            </a:fld>
            <a:endParaRPr lang="es-ES"/>
          </a:p>
        </p:txBody>
      </p:sp>
    </p:spTree>
    <p:extLst>
      <p:ext uri="{BB962C8B-B14F-4D97-AF65-F5344CB8AC3E}">
        <p14:creationId xmlns:p14="http://schemas.microsoft.com/office/powerpoint/2010/main" val="2777175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O" altLang="es-CO" smtClean="0"/>
          </a:p>
        </p:txBody>
      </p:sp>
      <p:sp>
        <p:nvSpPr>
          <p:cNvPr id="57347"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7D7C3A2-1AA5-473F-9310-4C4987228062}" type="slidenum">
              <a:rPr lang="es-CO" altLang="es-CO">
                <a:latin typeface="Calibri" panose="020F0502020204030204" pitchFamily="34" charset="0"/>
              </a:rPr>
              <a:pPr/>
              <a:t>7</a:t>
            </a:fld>
            <a:endParaRPr lang="es-CO" altLang="es-CO">
              <a:latin typeface="Calibri" panose="020F0502020204030204" pitchFamily="34" charset="0"/>
            </a:endParaRPr>
          </a:p>
        </p:txBody>
      </p:sp>
    </p:spTree>
    <p:extLst>
      <p:ext uri="{BB962C8B-B14F-4D97-AF65-F5344CB8AC3E}">
        <p14:creationId xmlns:p14="http://schemas.microsoft.com/office/powerpoint/2010/main" val="1862466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04755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1600200"/>
            <a:ext cx="8229600" cy="4525963"/>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53874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a:prstGeom prst="rect">
            <a:avLst/>
          </a:prstGeo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7151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512702" y="470874"/>
            <a:ext cx="7174098" cy="485144"/>
          </a:xfrm>
          <a:prstGeom prst="rect">
            <a:avLst/>
          </a:prstGeom>
        </p:spPr>
        <p:txBody>
          <a:bodyPr/>
          <a:lstStyle>
            <a:lvl1pPr algn="l">
              <a:defRPr sz="1800" b="1"/>
            </a:lvl1pPr>
          </a:lstStyle>
          <a:p>
            <a:r>
              <a:rPr lang="es-ES_tradnl" dirty="0" smtClean="0"/>
              <a:t>Índice o Subtitulo</a:t>
            </a:r>
            <a:endParaRPr lang="es-ES" dirty="0"/>
          </a:p>
        </p:txBody>
      </p:sp>
      <p:sp>
        <p:nvSpPr>
          <p:cNvPr id="3" name="Marcador de contenido 2"/>
          <p:cNvSpPr>
            <a:spLocks noGrp="1"/>
          </p:cNvSpPr>
          <p:nvPr>
            <p:ph idx="1" hasCustomPrompt="1"/>
          </p:nvPr>
        </p:nvSpPr>
        <p:spPr>
          <a:xfrm>
            <a:off x="770622" y="1600200"/>
            <a:ext cx="7720490" cy="4050293"/>
          </a:xfrm>
          <a:prstGeom prst="rect">
            <a:avLst/>
          </a:prstGeom>
        </p:spPr>
        <p:txBody>
          <a:bodyPr/>
          <a:lstStyle>
            <a:lvl1pPr marL="0" indent="0">
              <a:buNone/>
              <a:defRPr sz="1600"/>
            </a:lvl1pPr>
          </a:lstStyle>
          <a:p>
            <a:pPr lvl="0"/>
            <a:r>
              <a:rPr lang="es-ES" dirty="0" smtClean="0"/>
              <a:t>Texto</a:t>
            </a:r>
            <a:endParaRPr lang="es-ES" dirty="0"/>
          </a:p>
        </p:txBody>
      </p:sp>
      <p:sp>
        <p:nvSpPr>
          <p:cNvPr id="8" name="CuadroTexto 7"/>
          <p:cNvSpPr txBox="1">
            <a:spLocks noChangeArrowheads="1"/>
          </p:cNvSpPr>
          <p:nvPr userDrawn="1"/>
        </p:nvSpPr>
        <p:spPr bwMode="auto">
          <a:xfrm>
            <a:off x="731838" y="6372225"/>
            <a:ext cx="2951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ES" sz="1000" b="1" i="1" dirty="0">
                <a:latin typeface="Verdana" charset="0"/>
                <a:cs typeface="Verdana" charset="0"/>
              </a:rPr>
              <a:t>Titulo de la Presentación</a:t>
            </a:r>
          </a:p>
          <a:p>
            <a:pPr algn="r" eaLnBrk="1" hangingPunct="1"/>
            <a:r>
              <a:rPr lang="es-ES" sz="1000" i="1" dirty="0">
                <a:latin typeface="Verdana" charset="0"/>
                <a:cs typeface="Verdana" charset="0"/>
              </a:rPr>
              <a:t>Subdirección</a:t>
            </a:r>
          </a:p>
        </p:txBody>
      </p:sp>
    </p:spTree>
    <p:extLst>
      <p:ext uri="{BB962C8B-B14F-4D97-AF65-F5344CB8AC3E}">
        <p14:creationId xmlns:p14="http://schemas.microsoft.com/office/powerpoint/2010/main" val="224453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02260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4213826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8" name="Marcador de pie de página 7"/>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91270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es-ES_tradnl" smtClean="0"/>
              <a:t>Clic para editar título</a:t>
            </a:r>
            <a:endParaRPr lang="es-ES"/>
          </a:p>
        </p:txBody>
      </p:sp>
      <p:sp>
        <p:nvSpPr>
          <p:cNvPr id="3" name="Marcador de fecha 2"/>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4" name="Marcador de pie de página 3"/>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42824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3" name="Marcador de pie de página 2"/>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33081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2427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a:xfrm>
            <a:off x="457200" y="6356350"/>
            <a:ext cx="2133600" cy="365125"/>
          </a:xfrm>
          <a:prstGeom prst="rect">
            <a:avLst/>
          </a:prstGeom>
        </p:spPr>
        <p:txBody>
          <a:bodyPr/>
          <a:lstStyle/>
          <a:p>
            <a:fld id="{E5F43DD0-81C7-9C4B-A420-6C362106496E}" type="datetimeFigureOut">
              <a:rPr lang="es-ES" smtClean="0"/>
              <a:pPr/>
              <a:t>07/04/2015</a:t>
            </a:fld>
            <a:endParaRPr lang="es-ES"/>
          </a:p>
        </p:txBody>
      </p:sp>
      <p:sp>
        <p:nvSpPr>
          <p:cNvPr id="6" name="Marcador de pie de página 5"/>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6553200" y="6356350"/>
            <a:ext cx="2133600" cy="365125"/>
          </a:xfrm>
          <a:prstGeom prst="rect">
            <a:avLst/>
          </a:prstGeom>
        </p:spPr>
        <p:txBody>
          <a:bodyPr/>
          <a:lstStyle/>
          <a:p>
            <a:fld id="{B8F87E11-A88D-8846-89C2-C86C960082E4}" type="slidenum">
              <a:rPr lang="es-ES" smtClean="0"/>
              <a:pPr/>
              <a:t>‹Nº›</a:t>
            </a:fld>
            <a:endParaRPr lang="es-ES"/>
          </a:p>
        </p:txBody>
      </p:sp>
    </p:spTree>
    <p:extLst>
      <p:ext uri="{BB962C8B-B14F-4D97-AF65-F5344CB8AC3E}">
        <p14:creationId xmlns:p14="http://schemas.microsoft.com/office/powerpoint/2010/main" val="1824643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1" descr="FONDO PRESE.pdf"/>
          <p:cNvPicPr>
            <a:picLocks noChangeAspect="1"/>
          </p:cNvPicPr>
          <p:nvPr userDrawn="1"/>
        </p:nvPicPr>
        <p:blipFill>
          <a:blip r:embed="rId13">
            <a:extLst>
              <a:ext uri="{28A0092B-C50C-407E-A947-70E740481C1C}">
                <a14:useLocalDpi xmlns:a14="http://schemas.microsoft.com/office/drawing/2010/main" val="0"/>
              </a:ext>
            </a:extLst>
          </a:blip>
          <a:srcRect l="9676" t="3127" r="-2" b="6862"/>
          <a:stretch>
            <a:fillRect/>
          </a:stretch>
        </p:blipFill>
        <p:spPr bwMode="auto">
          <a:xfrm flipH="1">
            <a:off x="0" y="0"/>
            <a:ext cx="9161463"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redondeado 7"/>
          <p:cNvSpPr/>
          <p:nvPr userDrawn="1"/>
        </p:nvSpPr>
        <p:spPr>
          <a:xfrm>
            <a:off x="328613" y="298450"/>
            <a:ext cx="8547100" cy="5902325"/>
          </a:xfrm>
          <a:prstGeom prst="roundRect">
            <a:avLst>
              <a:gd name="adj" fmla="val 5000"/>
            </a:avLst>
          </a:prstGeom>
          <a:solidFill>
            <a:schemeClr val="bg1"/>
          </a:solidFill>
          <a:ln>
            <a:noFill/>
          </a:ln>
          <a:effectLst>
            <a:outerShdw blurRad="136525"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s-ES"/>
          </a:p>
        </p:txBody>
      </p:sp>
      <p:sp>
        <p:nvSpPr>
          <p:cNvPr id="9" name="Rectángulo 8"/>
          <p:cNvSpPr/>
          <p:nvPr userDrawn="1"/>
        </p:nvSpPr>
        <p:spPr>
          <a:xfrm>
            <a:off x="762000" y="1001713"/>
            <a:ext cx="7620000" cy="44450"/>
          </a:xfrm>
          <a:prstGeom prst="rect">
            <a:avLst/>
          </a:prstGeom>
          <a:solidFill>
            <a:srgbClr val="3D99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p>
        </p:txBody>
      </p:sp>
      <p:pic>
        <p:nvPicPr>
          <p:cNvPr id="10" name="Imagen 11" descr="FONDO P.pdf"/>
          <p:cNvPicPr>
            <a:picLocks noChangeAspect="1"/>
          </p:cNvPicPr>
          <p:nvPr userDrawn="1"/>
        </p:nvPicPr>
        <p:blipFill>
          <a:blip r:embed="rId14">
            <a:extLst>
              <a:ext uri="{28A0092B-C50C-407E-A947-70E740481C1C}">
                <a14:useLocalDpi xmlns:a14="http://schemas.microsoft.com/office/drawing/2010/main" val="0"/>
              </a:ext>
            </a:extLst>
          </a:blip>
          <a:srcRect t="36667" b="32829"/>
          <a:stretch>
            <a:fillRect/>
          </a:stretch>
        </p:blipFill>
        <p:spPr bwMode="auto">
          <a:xfrm>
            <a:off x="3683000" y="5583238"/>
            <a:ext cx="547846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ángulo 11"/>
          <p:cNvSpPr/>
          <p:nvPr userDrawn="1"/>
        </p:nvSpPr>
        <p:spPr>
          <a:xfrm>
            <a:off x="762000" y="1001713"/>
            <a:ext cx="7620000" cy="44450"/>
          </a:xfrm>
          <a:prstGeom prst="rect">
            <a:avLst/>
          </a:prstGeom>
          <a:solidFill>
            <a:srgbClr val="3D994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s-ES">
              <a:solidFill>
                <a:srgbClr val="FF0000"/>
              </a:solidFill>
            </a:endParaRPr>
          </a:p>
        </p:txBody>
      </p:sp>
      <p:pic>
        <p:nvPicPr>
          <p:cNvPr id="15" name="Imagen 21" descr="LOGO AMB.pdf"/>
          <p:cNvPicPr>
            <a:picLocks noChangeAspect="1"/>
          </p:cNvPicPr>
          <p:nvPr userDrawn="1"/>
        </p:nvPicPr>
        <p:blipFill>
          <a:blip r:embed="rId15">
            <a:extLst>
              <a:ext uri="{28A0092B-C50C-407E-A947-70E740481C1C}">
                <a14:useLocalDpi xmlns:a14="http://schemas.microsoft.com/office/drawing/2010/main" val="0"/>
              </a:ext>
            </a:extLst>
          </a:blip>
          <a:srcRect l="30086" t="27798" r="31255" b="46594"/>
          <a:stretch>
            <a:fillRect/>
          </a:stretch>
        </p:blipFill>
        <p:spPr bwMode="auto">
          <a:xfrm>
            <a:off x="747713" y="493713"/>
            <a:ext cx="715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157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7.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6.xml"/></Relationships>
</file>

<file path=ppt/slides/_rels/slide22.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3.xml"/><Relationship Id="rId1" Type="http://schemas.openxmlformats.org/officeDocument/2006/relationships/slideLayout" Target="../slideLayouts/slideLayout7.xml"/><Relationship Id="rId5" Type="http://schemas.openxmlformats.org/officeDocument/2006/relationships/slide" Target="slide22.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hyperlink" Target="mailto:lfchy2002@yahoo.es" TargetMode="External"/><Relationship Id="rId2" Type="http://schemas.openxmlformats.org/officeDocument/2006/relationships/hyperlink" Target="mailto:Isabel.sanchez@amb.gov.c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4"/>
          <p:cNvSpPr txBox="1">
            <a:spLocks noChangeArrowheads="1"/>
          </p:cNvSpPr>
          <p:nvPr/>
        </p:nvSpPr>
        <p:spPr bwMode="auto">
          <a:xfrm>
            <a:off x="304800" y="2997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 sz="1800"/>
          </a:p>
        </p:txBody>
      </p:sp>
      <p:pic>
        <p:nvPicPr>
          <p:cNvPr id="11" name="Imagen 3" descr="LOGO AMB.pdf"/>
          <p:cNvPicPr>
            <a:picLocks noChangeAspect="1"/>
          </p:cNvPicPr>
          <p:nvPr/>
        </p:nvPicPr>
        <p:blipFill>
          <a:blip r:embed="rId2">
            <a:extLst>
              <a:ext uri="{28A0092B-C50C-407E-A947-70E740481C1C}">
                <a14:useLocalDpi xmlns:a14="http://schemas.microsoft.com/office/drawing/2010/main" val="0"/>
              </a:ext>
            </a:extLst>
          </a:blip>
          <a:srcRect l="17935" t="26173" r="21774" b="26704"/>
          <a:stretch>
            <a:fillRect/>
          </a:stretch>
        </p:blipFill>
        <p:spPr bwMode="auto">
          <a:xfrm>
            <a:off x="509588" y="444500"/>
            <a:ext cx="37401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2" descr="fondo final.pdf"/>
          <p:cNvPicPr>
            <a:picLocks noChangeAspect="1"/>
          </p:cNvPicPr>
          <p:nvPr/>
        </p:nvPicPr>
        <p:blipFill>
          <a:blip r:embed="rId3">
            <a:extLst>
              <a:ext uri="{28A0092B-C50C-407E-A947-70E740481C1C}">
                <a14:useLocalDpi xmlns:a14="http://schemas.microsoft.com/office/drawing/2010/main" val="0"/>
              </a:ext>
            </a:extLst>
          </a:blip>
          <a:srcRect l="2873" t="3458"/>
          <a:stretch>
            <a:fillRect/>
          </a:stretch>
        </p:blipFill>
        <p:spPr bwMode="auto">
          <a:xfrm>
            <a:off x="0" y="-17463"/>
            <a:ext cx="9161463" cy="703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3" descr="LOGO AMB.pdf"/>
          <p:cNvPicPr>
            <a:picLocks noChangeAspect="1"/>
          </p:cNvPicPr>
          <p:nvPr/>
        </p:nvPicPr>
        <p:blipFill>
          <a:blip r:embed="rId2">
            <a:extLst>
              <a:ext uri="{28A0092B-C50C-407E-A947-70E740481C1C}">
                <a14:useLocalDpi xmlns:a14="http://schemas.microsoft.com/office/drawing/2010/main" val="0"/>
              </a:ext>
            </a:extLst>
          </a:blip>
          <a:srcRect l="19527" t="27798" r="20496" b="25272"/>
          <a:stretch>
            <a:fillRect/>
          </a:stretch>
        </p:blipFill>
        <p:spPr bwMode="auto">
          <a:xfrm>
            <a:off x="236538" y="203200"/>
            <a:ext cx="3641725"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
          <p:cNvSpPr txBox="1">
            <a:spLocks noChangeArrowheads="1"/>
          </p:cNvSpPr>
          <p:nvPr/>
        </p:nvSpPr>
        <p:spPr bwMode="auto">
          <a:xfrm>
            <a:off x="3878263" y="2258039"/>
            <a:ext cx="51754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CO" sz="2000" b="1" dirty="0">
                <a:solidFill>
                  <a:schemeClr val="bg1"/>
                </a:solidFill>
              </a:rPr>
              <a:t>Formulación de metas globales, individuales y grupales de cargas contaminantes de DBO5 y SST para el periodo 2015-2019, en la jurisdicción </a:t>
            </a:r>
            <a:r>
              <a:rPr lang="es-CO" sz="2000" b="1" dirty="0" smtClean="0">
                <a:solidFill>
                  <a:schemeClr val="bg1"/>
                </a:solidFill>
              </a:rPr>
              <a:t>del Área Metropolitana de Bucaramanga</a:t>
            </a:r>
            <a:endParaRPr lang="es-CO" sz="2000" b="1" dirty="0">
              <a:solidFill>
                <a:schemeClr val="bg1"/>
              </a:solidFill>
            </a:endParaRPr>
          </a:p>
        </p:txBody>
      </p:sp>
      <p:sp>
        <p:nvSpPr>
          <p:cNvPr id="15" name="CuadroTexto 6"/>
          <p:cNvSpPr txBox="1">
            <a:spLocks noChangeArrowheads="1"/>
          </p:cNvSpPr>
          <p:nvPr/>
        </p:nvSpPr>
        <p:spPr bwMode="auto">
          <a:xfrm>
            <a:off x="5490494" y="3889255"/>
            <a:ext cx="3486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eaLnBrk="1" hangingPunct="1"/>
            <a:r>
              <a:rPr lang="es-ES" sz="1800" i="1" dirty="0">
                <a:solidFill>
                  <a:schemeClr val="bg1"/>
                </a:solidFill>
              </a:rPr>
              <a:t>Taller 1 de instalación</a:t>
            </a:r>
          </a:p>
        </p:txBody>
      </p:sp>
    </p:spTree>
    <p:extLst>
      <p:ext uri="{BB962C8B-B14F-4D97-AF65-F5344CB8AC3E}">
        <p14:creationId xmlns:p14="http://schemas.microsoft.com/office/powerpoint/2010/main" val="2184746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1880423" y="376391"/>
            <a:ext cx="5677148" cy="647700"/>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CALCULO DE LA TARIFA DE LA TR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13445404"/>
              </p:ext>
            </p:extLst>
          </p:nvPr>
        </p:nvGraphicFramePr>
        <p:xfrm>
          <a:off x="649995" y="1501201"/>
          <a:ext cx="7929027" cy="3882266"/>
        </p:xfrm>
        <a:graphic>
          <a:graphicData uri="http://schemas.openxmlformats.org/drawingml/2006/table">
            <a:tbl>
              <a:tblPr firstRow="1" bandRow="1">
                <a:tableStyleId>{9D7B26C5-4107-4FEC-AEDC-1716B250A1EF}</a:tableStyleId>
              </a:tblPr>
              <a:tblGrid>
                <a:gridCol w="2643009"/>
                <a:gridCol w="2946337"/>
                <a:gridCol w="2339681"/>
              </a:tblGrid>
              <a:tr h="613480">
                <a:tc gridSpan="3">
                  <a:txBody>
                    <a:bodyPr/>
                    <a:lstStyle/>
                    <a:p>
                      <a:r>
                        <a:rPr lang="es-CO" sz="2000" u="none" strike="noStrike" kern="1200" baseline="0" dirty="0" smtClean="0"/>
                        <a:t>CAPITULO IV: Cálculo de la tarifa de la tasa retributiva por vertimientos puntuales </a:t>
                      </a:r>
                      <a:endParaRPr lang="es-CO" sz="2000" dirty="0"/>
                    </a:p>
                  </a:txBody>
                  <a:tcPr marL="91441" marR="91441" marT="45710" marB="45710"/>
                </a:tc>
                <a:tc hMerge="1">
                  <a:txBody>
                    <a:bodyPr/>
                    <a:lstStyle/>
                    <a:p>
                      <a:endParaRPr lang="es-CO" dirty="0"/>
                    </a:p>
                  </a:txBody>
                  <a:tcPr/>
                </a:tc>
                <a:tc hMerge="1">
                  <a:txBody>
                    <a:bodyPr/>
                    <a:lstStyle/>
                    <a:p>
                      <a:endParaRPr lang="es-CO" dirty="0"/>
                    </a:p>
                  </a:txBody>
                  <a:tcPr/>
                </a:tc>
              </a:tr>
              <a:tr h="346740">
                <a:tc>
                  <a:txBody>
                    <a:bodyPr/>
                    <a:lstStyle/>
                    <a:p>
                      <a:pPr algn="ctr"/>
                      <a:r>
                        <a:rPr lang="es-CO" sz="2000" dirty="0" smtClean="0"/>
                        <a:t>Artículos  claves</a:t>
                      </a:r>
                      <a:endParaRPr lang="es-CO" sz="2000" dirty="0"/>
                    </a:p>
                  </a:txBody>
                  <a:tcPr marL="91441" marR="91441" marT="45710" marB="45710"/>
                </a:tc>
                <a:tc>
                  <a:txBody>
                    <a:bodyPr/>
                    <a:lstStyle/>
                    <a:p>
                      <a:pPr algn="ctr"/>
                      <a:r>
                        <a:rPr lang="es-CO" sz="2000" dirty="0" smtClean="0"/>
                        <a:t>Alcances</a:t>
                      </a:r>
                      <a:endParaRPr lang="es-CO" sz="2000" dirty="0"/>
                    </a:p>
                  </a:txBody>
                  <a:tcPr marL="91441" marR="91441" marT="45710" marB="45710"/>
                </a:tc>
                <a:tc>
                  <a:txBody>
                    <a:bodyPr/>
                    <a:lstStyle/>
                    <a:p>
                      <a:pPr algn="ctr"/>
                      <a:r>
                        <a:rPr lang="es-CO" sz="2000" dirty="0" smtClean="0"/>
                        <a:t>Para destacar</a:t>
                      </a:r>
                      <a:endParaRPr lang="es-CO" sz="2000" dirty="0"/>
                    </a:p>
                  </a:txBody>
                  <a:tcPr marL="91441" marR="91441" marT="45710" marB="45710"/>
                </a:tc>
              </a:tr>
              <a:tr h="560006">
                <a:tc>
                  <a:txBody>
                    <a:bodyPr/>
                    <a:lstStyle/>
                    <a:p>
                      <a:pPr algn="ctr"/>
                      <a:r>
                        <a:rPr lang="es-CO" sz="2000" u="none" strike="noStrike" kern="1200" baseline="0" dirty="0" smtClean="0"/>
                        <a:t>Artículo 14. </a:t>
                      </a:r>
                      <a:endParaRPr lang="es-CO" sz="2000" b="1" dirty="0"/>
                    </a:p>
                  </a:txBody>
                  <a:tcPr marL="91441" marR="91441" marT="45710" marB="45710"/>
                </a:tc>
                <a:tc>
                  <a:txBody>
                    <a:bodyPr/>
                    <a:lstStyle/>
                    <a:p>
                      <a:endParaRPr lang="es-CO" sz="2000" dirty="0"/>
                    </a:p>
                  </a:txBody>
                  <a:tcPr marL="91441" marR="91441" marT="45710" marB="45710"/>
                </a:tc>
                <a:tc rowSpan="2">
                  <a:txBody>
                    <a:bodyPr/>
                    <a:lstStyle/>
                    <a:p>
                      <a:pPr marL="0" indent="0">
                        <a:buNone/>
                      </a:pPr>
                      <a:endParaRPr lang="es-CO" sz="2000" dirty="0" smtClean="0"/>
                    </a:p>
                    <a:p>
                      <a:pPr marL="0" indent="0">
                        <a:buNone/>
                      </a:pPr>
                      <a:endParaRPr lang="es-CO" sz="2000" dirty="0" smtClean="0"/>
                    </a:p>
                    <a:p>
                      <a:pPr marL="0" indent="0">
                        <a:buNone/>
                      </a:pPr>
                      <a:r>
                        <a:rPr lang="es-CO" sz="2000" u="none" strike="noStrike" kern="1200" baseline="0" dirty="0" smtClean="0"/>
                        <a:t>Tarifa de la tasa retributiva (</a:t>
                      </a:r>
                      <a:r>
                        <a:rPr lang="es-CO" sz="2000" u="none" strike="noStrike" kern="1200" baseline="0" dirty="0" err="1" smtClean="0"/>
                        <a:t>Ttr</a:t>
                      </a:r>
                      <a:r>
                        <a:rPr lang="es-CO" sz="2000" u="none" strike="noStrike" kern="1200" baseline="0" dirty="0" smtClean="0"/>
                        <a:t>). </a:t>
                      </a:r>
                      <a:endParaRPr lang="es-CO" sz="2000" dirty="0" smtClean="0"/>
                    </a:p>
                    <a:p>
                      <a:pPr marL="0" indent="0">
                        <a:buNone/>
                      </a:pPr>
                      <a:r>
                        <a:rPr lang="es-CO" sz="2000" baseline="0" dirty="0" smtClean="0"/>
                        <a:t>        </a:t>
                      </a:r>
                    </a:p>
                    <a:p>
                      <a:pPr marL="0" indent="0">
                        <a:buNone/>
                      </a:pPr>
                      <a:r>
                        <a:rPr lang="es-CO" sz="2000" baseline="0" dirty="0" smtClean="0"/>
                        <a:t>   </a:t>
                      </a:r>
                      <a:endParaRPr lang="es-CO" sz="2000" b="1" dirty="0"/>
                    </a:p>
                  </a:txBody>
                  <a:tcPr marL="91441" marR="91441" marT="45710" marB="45710"/>
                </a:tc>
              </a:tr>
              <a:tr h="1947181">
                <a:tc gridSpan="2">
                  <a:txBody>
                    <a:bodyPr/>
                    <a:lstStyle/>
                    <a:p>
                      <a:r>
                        <a:rPr lang="es-CO" sz="2000" u="none" strike="noStrike" kern="1200" baseline="0" dirty="0" smtClean="0"/>
                        <a:t>Para cada uno de los parámetros objeto de cobro, la autoridad ambiental competente establecerá la tarifa de la tasa retributiva (</a:t>
                      </a:r>
                      <a:r>
                        <a:rPr lang="es-CO" sz="2000" u="none" strike="noStrike" kern="1200" baseline="0" dirty="0" err="1" smtClean="0"/>
                        <a:t>Ttr</a:t>
                      </a:r>
                      <a:r>
                        <a:rPr lang="es-CO" sz="2000" u="none" strike="noStrike" kern="1200" baseline="0" dirty="0" smtClean="0"/>
                        <a:t>) que se obtiene multiplicando la tarifa mínima (Tm) por el factor regional (Fr), así: </a:t>
                      </a:r>
                    </a:p>
                    <a:p>
                      <a:endParaRPr lang="es-CO" sz="2000" u="none" strike="noStrike" kern="1200" baseline="0" dirty="0" smtClean="0"/>
                    </a:p>
                    <a:p>
                      <a:r>
                        <a:rPr lang="es-CO" sz="2000" u="none" strike="noStrike" kern="1200" baseline="0" dirty="0" err="1" smtClean="0"/>
                        <a:t>Ttr</a:t>
                      </a:r>
                      <a:r>
                        <a:rPr lang="es-CO" sz="2000" u="none" strike="noStrike" kern="1200" baseline="0" dirty="0" smtClean="0"/>
                        <a:t> = Tm x Fr </a:t>
                      </a:r>
                      <a:endParaRPr lang="es-CO" sz="2000" b="1" i="0" u="none" strike="noStrike" kern="1200" baseline="0" dirty="0" smtClean="0">
                        <a:solidFill>
                          <a:schemeClr val="dk1"/>
                        </a:solidFill>
                        <a:latin typeface="+mn-lt"/>
                        <a:ea typeface="+mn-ea"/>
                        <a:cs typeface="+mn-cs"/>
                      </a:endParaRPr>
                    </a:p>
                  </a:txBody>
                  <a:tcPr marL="91441" marR="91441" marT="45710" marB="45710"/>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63011418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3153081" y="370710"/>
            <a:ext cx="3071449" cy="561975"/>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TARIFA MINIMA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52049003"/>
              </p:ext>
            </p:extLst>
          </p:nvPr>
        </p:nvGraphicFramePr>
        <p:xfrm>
          <a:off x="755650" y="1498332"/>
          <a:ext cx="7549117" cy="4041385"/>
        </p:xfrm>
        <a:graphic>
          <a:graphicData uri="http://schemas.openxmlformats.org/drawingml/2006/table">
            <a:tbl>
              <a:tblPr firstRow="1" bandRow="1">
                <a:tableStyleId>{9D7B26C5-4107-4FEC-AEDC-1716B250A1EF}</a:tableStyleId>
              </a:tblPr>
              <a:tblGrid>
                <a:gridCol w="2113723"/>
                <a:gridCol w="2311885"/>
                <a:gridCol w="3123509"/>
              </a:tblGrid>
              <a:tr h="617132">
                <a:tc gridSpan="3">
                  <a:txBody>
                    <a:bodyPr/>
                    <a:lstStyle/>
                    <a:p>
                      <a:r>
                        <a:rPr lang="es-CO" sz="2000" u="none" strike="noStrike" kern="1200" baseline="0" dirty="0" smtClean="0"/>
                        <a:t>CAPITULO IV: Cálculo de la tarifa de la tasa retributiva por vertimientos puntuales </a:t>
                      </a:r>
                      <a:endParaRPr lang="es-CO" sz="2000" dirty="0"/>
                    </a:p>
                  </a:txBody>
                  <a:tcPr marL="91447" marR="91447" marT="45715" marB="45715"/>
                </a:tc>
                <a:tc hMerge="1">
                  <a:txBody>
                    <a:bodyPr/>
                    <a:lstStyle/>
                    <a:p>
                      <a:endParaRPr lang="es-CO" dirty="0"/>
                    </a:p>
                  </a:txBody>
                  <a:tcPr/>
                </a:tc>
                <a:tc hMerge="1">
                  <a:txBody>
                    <a:bodyPr/>
                    <a:lstStyle/>
                    <a:p>
                      <a:endParaRPr lang="es-CO" dirty="0"/>
                    </a:p>
                  </a:txBody>
                  <a:tcPr/>
                </a:tc>
              </a:tr>
              <a:tr h="348808">
                <a:tc>
                  <a:txBody>
                    <a:bodyPr/>
                    <a:lstStyle/>
                    <a:p>
                      <a:pPr algn="ctr"/>
                      <a:r>
                        <a:rPr lang="es-CO" sz="2000" dirty="0" smtClean="0"/>
                        <a:t>Artículos  claves</a:t>
                      </a:r>
                      <a:endParaRPr lang="es-CO" sz="2000" dirty="0"/>
                    </a:p>
                  </a:txBody>
                  <a:tcPr marL="91447" marR="91447" marT="45715" marB="45715"/>
                </a:tc>
                <a:tc>
                  <a:txBody>
                    <a:bodyPr/>
                    <a:lstStyle/>
                    <a:p>
                      <a:pPr algn="ctr"/>
                      <a:r>
                        <a:rPr lang="es-CO" sz="2000" dirty="0" smtClean="0"/>
                        <a:t>Alcances</a:t>
                      </a:r>
                      <a:endParaRPr lang="es-CO" sz="2000" dirty="0"/>
                    </a:p>
                  </a:txBody>
                  <a:tcPr marL="91447" marR="91447" marT="45715" marB="45715"/>
                </a:tc>
                <a:tc>
                  <a:txBody>
                    <a:bodyPr/>
                    <a:lstStyle/>
                    <a:p>
                      <a:pPr algn="ctr"/>
                      <a:r>
                        <a:rPr lang="es-CO" sz="2000" dirty="0" smtClean="0"/>
                        <a:t>Para destacar</a:t>
                      </a:r>
                      <a:endParaRPr lang="es-CO" sz="2000" dirty="0"/>
                    </a:p>
                  </a:txBody>
                  <a:tcPr marL="91447" marR="91447" marT="45715" marB="45715"/>
                </a:tc>
              </a:tr>
              <a:tr h="617132">
                <a:tc>
                  <a:txBody>
                    <a:bodyPr/>
                    <a:lstStyle/>
                    <a:p>
                      <a:pPr algn="ctr"/>
                      <a:r>
                        <a:rPr lang="es-CO" sz="2000" dirty="0" smtClean="0"/>
                        <a:t>15</a:t>
                      </a:r>
                      <a:endParaRPr lang="es-CO" sz="2000" b="1" dirty="0"/>
                    </a:p>
                  </a:txBody>
                  <a:tcPr marL="91447" marR="91447" marT="45715" marB="45715"/>
                </a:tc>
                <a:tc>
                  <a:txBody>
                    <a:bodyPr/>
                    <a:lstStyle/>
                    <a:p>
                      <a:r>
                        <a:rPr lang="es-CO" sz="2000" kern="1200" baseline="0" dirty="0" smtClean="0"/>
                        <a:t>Tarifa mínima de la Tasa (Tm).</a:t>
                      </a:r>
                      <a:endParaRPr lang="es-CO" sz="2000" dirty="0"/>
                    </a:p>
                  </a:txBody>
                  <a:tcPr marL="91447" marR="91447" marT="45715" marB="45715"/>
                </a:tc>
                <a:tc rowSpan="3">
                  <a:txBody>
                    <a:bodyPr/>
                    <a:lstStyle/>
                    <a:p>
                      <a:r>
                        <a:rPr lang="es-CO" sz="2000" kern="1200" baseline="0" dirty="0" smtClean="0"/>
                        <a:t>PARÁGRAFO: Las tarifas mínimas establecidas en la Resolución 372 de 1998</a:t>
                      </a:r>
                    </a:p>
                    <a:p>
                      <a:r>
                        <a:rPr lang="es-CO" sz="2000" kern="1200" baseline="0" dirty="0" smtClean="0"/>
                        <a:t>continuarán vigente hasta tanto el Ministerio de Ambiente, Vivienda y Desarrollo</a:t>
                      </a:r>
                    </a:p>
                    <a:p>
                      <a:r>
                        <a:rPr lang="es-CO" sz="2000" kern="1200" baseline="0" dirty="0" smtClean="0"/>
                        <a:t>Territorial la modifique o sustituya.</a:t>
                      </a:r>
                      <a:endParaRPr lang="es-CO" sz="2000" dirty="0"/>
                    </a:p>
                  </a:txBody>
                  <a:tcPr marL="91447" marR="91447" marT="45715" marB="45715"/>
                </a:tc>
              </a:tr>
              <a:tr h="348808">
                <a:tc>
                  <a:txBody>
                    <a:bodyPr/>
                    <a:lstStyle/>
                    <a:p>
                      <a:pPr algn="ctr"/>
                      <a:endParaRPr lang="es-CO" sz="2000" b="1" dirty="0"/>
                    </a:p>
                  </a:txBody>
                  <a:tcPr marL="91447" marR="91447" marT="45715" marB="45715"/>
                </a:tc>
                <a:tc>
                  <a:txBody>
                    <a:bodyPr/>
                    <a:lstStyle/>
                    <a:p>
                      <a:endParaRPr lang="es-CO" sz="2000" dirty="0"/>
                    </a:p>
                  </a:txBody>
                  <a:tcPr marL="91447" marR="91447" marT="45715" marB="45715"/>
                </a:tc>
                <a:tc vMerge="1">
                  <a:txBody>
                    <a:bodyPr/>
                    <a:lstStyle/>
                    <a:p>
                      <a:endParaRPr lang="es-CO" dirty="0"/>
                    </a:p>
                  </a:txBody>
                  <a:tcPr/>
                </a:tc>
              </a:tr>
              <a:tr h="1846865">
                <a:tc gridSpan="2">
                  <a:txBody>
                    <a:bodyPr/>
                    <a:lstStyle/>
                    <a:p>
                      <a:pPr algn="ctr"/>
                      <a:endParaRPr lang="es-CO" sz="2000" b="1" dirty="0"/>
                    </a:p>
                  </a:txBody>
                  <a:tcPr marL="91447" marR="91447" marT="45715" marB="45715"/>
                </a:tc>
                <a:tc hMerge="1">
                  <a:txBody>
                    <a:bodyPr/>
                    <a:lstStyle/>
                    <a:p>
                      <a:endParaRPr lang="es-CO" dirty="0"/>
                    </a:p>
                  </a:txBody>
                  <a:tcPr/>
                </a:tc>
                <a:tc vMerge="1">
                  <a:txBody>
                    <a:bodyPr/>
                    <a:lstStyle/>
                    <a:p>
                      <a:endParaRPr lang="es-CO" dirty="0"/>
                    </a:p>
                  </a:txBody>
                  <a:tcPr/>
                </a:tc>
              </a:tr>
            </a:tbl>
          </a:graphicData>
        </a:graphic>
      </p:graphicFrame>
      <p:pic>
        <p:nvPicPr>
          <p:cNvPr id="112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917" y="3845710"/>
            <a:ext cx="3671888"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91409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2969888" y="376391"/>
            <a:ext cx="3574132" cy="561975"/>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FACTOR REGIONAL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738443144"/>
              </p:ext>
            </p:extLst>
          </p:nvPr>
        </p:nvGraphicFramePr>
        <p:xfrm>
          <a:off x="804231" y="1295075"/>
          <a:ext cx="7659286" cy="4401643"/>
        </p:xfrm>
        <a:graphic>
          <a:graphicData uri="http://schemas.openxmlformats.org/drawingml/2006/table">
            <a:tbl>
              <a:tblPr firstRow="1" bandRow="1">
                <a:tableStyleId>{9D7B26C5-4107-4FEC-AEDC-1716B250A1EF}</a:tableStyleId>
              </a:tblPr>
              <a:tblGrid>
                <a:gridCol w="2553096"/>
                <a:gridCol w="2954025"/>
                <a:gridCol w="2152165"/>
              </a:tblGrid>
              <a:tr h="614576">
                <a:tc gridSpan="3">
                  <a:txBody>
                    <a:bodyPr/>
                    <a:lstStyle/>
                    <a:p>
                      <a:r>
                        <a:rPr lang="es-CO" sz="2000" u="none" strike="noStrike" kern="1200" baseline="0" dirty="0" smtClean="0"/>
                        <a:t>CAPITULO IV: Cálculo de la tarifa de la tasa retributiva por vertimientos puntuales </a:t>
                      </a:r>
                      <a:endParaRPr lang="es-CO" sz="2000" dirty="0"/>
                    </a:p>
                  </a:txBody>
                  <a:tcPr marL="91447" marR="91447" marT="45725" marB="45725"/>
                </a:tc>
                <a:tc hMerge="1">
                  <a:txBody>
                    <a:bodyPr/>
                    <a:lstStyle/>
                    <a:p>
                      <a:endParaRPr lang="es-CO" dirty="0"/>
                    </a:p>
                  </a:txBody>
                  <a:tcPr/>
                </a:tc>
                <a:tc hMerge="1">
                  <a:txBody>
                    <a:bodyPr/>
                    <a:lstStyle/>
                    <a:p>
                      <a:endParaRPr lang="es-CO" dirty="0"/>
                    </a:p>
                  </a:txBody>
                  <a:tcPr/>
                </a:tc>
              </a:tr>
              <a:tr h="320642">
                <a:tc>
                  <a:txBody>
                    <a:bodyPr/>
                    <a:lstStyle/>
                    <a:p>
                      <a:pPr algn="ctr"/>
                      <a:r>
                        <a:rPr lang="es-CO" sz="1800" dirty="0" smtClean="0"/>
                        <a:t>Artículos  claves</a:t>
                      </a:r>
                      <a:endParaRPr lang="es-CO" sz="1800" dirty="0"/>
                    </a:p>
                  </a:txBody>
                  <a:tcPr marL="91447" marR="91447" marT="45725" marB="45725"/>
                </a:tc>
                <a:tc>
                  <a:txBody>
                    <a:bodyPr/>
                    <a:lstStyle/>
                    <a:p>
                      <a:pPr algn="ctr"/>
                      <a:r>
                        <a:rPr lang="es-CO" sz="1800" dirty="0" smtClean="0"/>
                        <a:t>Alcances</a:t>
                      </a:r>
                      <a:endParaRPr lang="es-CO" sz="1800" dirty="0"/>
                    </a:p>
                  </a:txBody>
                  <a:tcPr marL="91447" marR="91447" marT="45725" marB="45725"/>
                </a:tc>
                <a:tc>
                  <a:txBody>
                    <a:bodyPr/>
                    <a:lstStyle/>
                    <a:p>
                      <a:pPr algn="ctr"/>
                      <a:r>
                        <a:rPr lang="es-CO" sz="1800" dirty="0" smtClean="0"/>
                        <a:t>Para destacar</a:t>
                      </a:r>
                      <a:endParaRPr lang="es-CO" sz="1800" dirty="0"/>
                    </a:p>
                  </a:txBody>
                  <a:tcPr marL="91447" marR="91447" marT="45725" marB="45725"/>
                </a:tc>
              </a:tr>
              <a:tr h="561133">
                <a:tc>
                  <a:txBody>
                    <a:bodyPr/>
                    <a:lstStyle/>
                    <a:p>
                      <a:pPr algn="ctr"/>
                      <a:r>
                        <a:rPr lang="es-CO" sz="1800" dirty="0" smtClean="0"/>
                        <a:t>16</a:t>
                      </a:r>
                      <a:endParaRPr lang="es-CO" sz="1800" b="1" dirty="0"/>
                    </a:p>
                  </a:txBody>
                  <a:tcPr marL="91447" marR="91447" marT="45725" marB="45725"/>
                </a:tc>
                <a:tc>
                  <a:txBody>
                    <a:bodyPr/>
                    <a:lstStyle/>
                    <a:p>
                      <a:r>
                        <a:rPr lang="es-CO" sz="1800" kern="1200" baseline="0" dirty="0" smtClean="0"/>
                        <a:t>Tarifa mínima de la Tasa (Tm).</a:t>
                      </a:r>
                      <a:endParaRPr lang="es-CO" sz="1800" dirty="0"/>
                    </a:p>
                  </a:txBody>
                  <a:tcPr marL="91447" marR="91447" marT="45725" marB="45725"/>
                </a:tc>
                <a:tc rowSpan="2">
                  <a:txBody>
                    <a:bodyPr/>
                    <a:lstStyle/>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r>
                        <a:rPr lang="es-CO" sz="1800" kern="1200" baseline="0" dirty="0" smtClean="0"/>
                        <a:t>NUEVO FACTOR REGIONAL</a:t>
                      </a:r>
                      <a:endParaRPr lang="es-CO" sz="1800" dirty="0"/>
                    </a:p>
                  </a:txBody>
                  <a:tcPr marL="91447" marR="91447" marT="45725" marB="45725"/>
                </a:tc>
              </a:tr>
              <a:tr h="2474635">
                <a:tc gridSpan="2">
                  <a:txBody>
                    <a:bodyPr/>
                    <a:lstStyle/>
                    <a:p>
                      <a:r>
                        <a:rPr lang="es-CO" sz="2000" u="none" strike="noStrike" kern="1200" baseline="0" dirty="0" smtClean="0"/>
                        <a:t>FR1 =</a:t>
                      </a:r>
                      <a:r>
                        <a:rPr lang="es-CO" sz="2000" u="none" strike="noStrike" kern="1200" baseline="0" dirty="0" err="1" smtClean="0"/>
                        <a:t>FRo</a:t>
                      </a:r>
                      <a:r>
                        <a:rPr lang="es-CO" sz="2000" u="none" strike="noStrike" kern="1200" baseline="0" dirty="0" smtClean="0"/>
                        <a:t> + (</a:t>
                      </a:r>
                      <a:r>
                        <a:rPr lang="es-CO" sz="2000" u="none" strike="noStrike" kern="1200" baseline="0" dirty="0" err="1" smtClean="0"/>
                        <a:t>Cc</a:t>
                      </a:r>
                      <a:r>
                        <a:rPr lang="es-CO" sz="2000" u="none" strike="noStrike" kern="1200" baseline="0" dirty="0" smtClean="0"/>
                        <a:t> I Cm) </a:t>
                      </a:r>
                    </a:p>
                    <a:p>
                      <a:endParaRPr lang="es-CO" sz="2000" u="none" strike="noStrike" kern="1200" baseline="0" dirty="0" smtClean="0"/>
                    </a:p>
                    <a:p>
                      <a:r>
                        <a:rPr lang="es-CO" sz="1400" u="none" strike="noStrike" kern="1200" baseline="0" dirty="0" smtClean="0"/>
                        <a:t>Donde: </a:t>
                      </a:r>
                    </a:p>
                    <a:p>
                      <a:r>
                        <a:rPr lang="es-CO" sz="1400" u="none" strike="noStrike" kern="1200" baseline="0" dirty="0" smtClean="0"/>
                        <a:t>FR1=Factor regional ajustado. </a:t>
                      </a:r>
                    </a:p>
                    <a:p>
                      <a:r>
                        <a:rPr lang="es-CO" sz="1400" u="none" strike="noStrike" kern="1200" baseline="0" dirty="0" err="1" smtClean="0"/>
                        <a:t>FRo</a:t>
                      </a:r>
                      <a:r>
                        <a:rPr lang="es-CO" sz="1400" u="none" strike="noStrike" kern="1200" baseline="0" dirty="0" smtClean="0"/>
                        <a:t> = Factor regional del año inmediatamente anterior. Para el primer año del quinquenio, </a:t>
                      </a:r>
                      <a:r>
                        <a:rPr lang="es-CO" sz="1400" u="none" strike="noStrike" kern="1200" baseline="0" dirty="0" err="1" smtClean="0"/>
                        <a:t>FRo</a:t>
                      </a:r>
                      <a:r>
                        <a:rPr lang="es-CO" sz="1400" u="none" strike="noStrike" kern="1200" baseline="0" dirty="0" smtClean="0"/>
                        <a:t> = 0.00 </a:t>
                      </a:r>
                    </a:p>
                    <a:p>
                      <a:r>
                        <a:rPr lang="es-CO" sz="1400" u="none" strike="noStrike" kern="1200" baseline="0" dirty="0" err="1" smtClean="0"/>
                        <a:t>Cc</a:t>
                      </a:r>
                      <a:r>
                        <a:rPr lang="es-CO" sz="1400" u="none" strike="noStrike" kern="1200" baseline="0" dirty="0" smtClean="0"/>
                        <a:t> = Total de carga contaminante vertida por los sujetos pasivos de la tasa retributiva al cuerpo de agua o tramo del mismo en el año objeto de cobro expresada en </a:t>
                      </a:r>
                      <a:r>
                        <a:rPr lang="es-CO" sz="1400" u="none" strike="noStrike" kern="1200" baseline="0" dirty="0" err="1" smtClean="0"/>
                        <a:t>Kglaño</a:t>
                      </a:r>
                      <a:r>
                        <a:rPr lang="es-CO" sz="1400" u="none" strike="noStrike" kern="1200" baseline="0" dirty="0" smtClean="0"/>
                        <a:t>, de acuerdo a lo definido en el artículo 3. </a:t>
                      </a:r>
                    </a:p>
                    <a:p>
                      <a:endParaRPr lang="es-CO" sz="1400" u="none" strike="noStrike" kern="1200" baseline="0" dirty="0" smtClean="0"/>
                    </a:p>
                    <a:p>
                      <a:pPr marL="0" algn="l" defTabSz="914400" rtl="0" eaLnBrk="1" latinLnBrk="0" hangingPunct="1"/>
                      <a:r>
                        <a:rPr lang="es-CO" sz="1200" u="none" strike="noStrike" kern="1200" baseline="0" dirty="0" smtClean="0"/>
                        <a:t>Cm = Meta global de carga contaminante para el cuerpo de agua o tramo del mismo expresada en Kg/año. </a:t>
                      </a:r>
                      <a:endParaRPr lang="es-CO" sz="1400" b="1" dirty="0"/>
                    </a:p>
                  </a:txBody>
                  <a:tcPr marL="91447" marR="91447" marT="45725" marB="45725"/>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290689284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a:xfrm>
            <a:off x="1985293" y="409097"/>
            <a:ext cx="5462109" cy="576262"/>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AJUSTE DEL FACTOR REGIONAL</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85585256"/>
              </p:ext>
            </p:extLst>
          </p:nvPr>
        </p:nvGraphicFramePr>
        <p:xfrm>
          <a:off x="738129" y="1633404"/>
          <a:ext cx="7575246" cy="3626964"/>
        </p:xfrm>
        <a:graphic>
          <a:graphicData uri="http://schemas.openxmlformats.org/drawingml/2006/table">
            <a:tbl>
              <a:tblPr firstRow="1" bandRow="1">
                <a:tableStyleId>{9D7B26C5-4107-4FEC-AEDC-1716B250A1EF}</a:tableStyleId>
              </a:tblPr>
              <a:tblGrid>
                <a:gridCol w="2525082"/>
                <a:gridCol w="2525082"/>
                <a:gridCol w="2525082"/>
              </a:tblGrid>
              <a:tr h="629964">
                <a:tc gridSpan="3">
                  <a:txBody>
                    <a:bodyPr/>
                    <a:lstStyle/>
                    <a:p>
                      <a:r>
                        <a:rPr lang="es-CO" sz="2000" u="none" strike="noStrike" kern="1200" baseline="0" dirty="0" smtClean="0"/>
                        <a:t>CAPITULO IV: Cálculo de la tarifa de la tasa retributiva por vertimientos puntuales </a:t>
                      </a:r>
                      <a:endParaRPr lang="es-CO" sz="2000" dirty="0"/>
                    </a:p>
                  </a:txBody>
                  <a:tcPr marL="91437" marR="91437" marT="45694" marB="45694"/>
                </a:tc>
                <a:tc hMerge="1">
                  <a:txBody>
                    <a:bodyPr/>
                    <a:lstStyle/>
                    <a:p>
                      <a:endParaRPr lang="es-CO" dirty="0"/>
                    </a:p>
                  </a:txBody>
                  <a:tcPr/>
                </a:tc>
                <a:tc hMerge="1">
                  <a:txBody>
                    <a:bodyPr/>
                    <a:lstStyle/>
                    <a:p>
                      <a:endParaRPr lang="es-CO" dirty="0"/>
                    </a:p>
                  </a:txBody>
                  <a:tcPr/>
                </a:tc>
              </a:tr>
              <a:tr h="356046">
                <a:tc>
                  <a:txBody>
                    <a:bodyPr/>
                    <a:lstStyle/>
                    <a:p>
                      <a:pPr algn="ctr"/>
                      <a:r>
                        <a:rPr lang="es-CO" sz="2000" dirty="0" smtClean="0"/>
                        <a:t>Artículos  claves</a:t>
                      </a:r>
                      <a:endParaRPr lang="es-CO" sz="2000" dirty="0"/>
                    </a:p>
                  </a:txBody>
                  <a:tcPr marL="91437" marR="91437" marT="45694" marB="45694"/>
                </a:tc>
                <a:tc>
                  <a:txBody>
                    <a:bodyPr/>
                    <a:lstStyle/>
                    <a:p>
                      <a:pPr algn="ctr"/>
                      <a:r>
                        <a:rPr lang="es-CO" sz="2000" dirty="0" smtClean="0"/>
                        <a:t>Alcances</a:t>
                      </a:r>
                      <a:endParaRPr lang="es-CO" sz="2000" dirty="0"/>
                    </a:p>
                  </a:txBody>
                  <a:tcPr marL="91437" marR="91437" marT="45694" marB="45694"/>
                </a:tc>
                <a:tc>
                  <a:txBody>
                    <a:bodyPr/>
                    <a:lstStyle/>
                    <a:p>
                      <a:pPr algn="ctr"/>
                      <a:r>
                        <a:rPr lang="es-CO" sz="2000" dirty="0" smtClean="0"/>
                        <a:t>Para destacar</a:t>
                      </a:r>
                      <a:endParaRPr lang="es-CO" sz="2000" dirty="0"/>
                    </a:p>
                  </a:txBody>
                  <a:tcPr marL="91437" marR="91437" marT="45694" marB="45694"/>
                </a:tc>
              </a:tr>
              <a:tr h="574916">
                <a:tc>
                  <a:txBody>
                    <a:bodyPr/>
                    <a:lstStyle/>
                    <a:p>
                      <a:pPr algn="ctr"/>
                      <a:r>
                        <a:rPr lang="es-CO" sz="2000" u="none" strike="noStrike" kern="1200" baseline="0" dirty="0" smtClean="0"/>
                        <a:t>Artículo 17. </a:t>
                      </a:r>
                      <a:endParaRPr lang="es-CO" sz="2000" b="1" dirty="0"/>
                    </a:p>
                  </a:txBody>
                  <a:tcPr marL="91437" marR="91437" marT="45694" marB="45694"/>
                </a:tc>
                <a:tc>
                  <a:txBody>
                    <a:bodyPr/>
                    <a:lstStyle/>
                    <a:p>
                      <a:endParaRPr lang="es-CO" sz="2000" dirty="0"/>
                    </a:p>
                  </a:txBody>
                  <a:tcPr marL="91437" marR="91437" marT="45694" marB="45694"/>
                </a:tc>
                <a:tc rowSpan="2">
                  <a:txBody>
                    <a:bodyPr/>
                    <a:lstStyle/>
                    <a:p>
                      <a:endParaRPr lang="es-CO" sz="2000" kern="1200" baseline="0" dirty="0" smtClean="0"/>
                    </a:p>
                    <a:p>
                      <a:endParaRPr lang="es-CO" sz="20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sz="2000" u="none" strike="noStrike" kern="1200" baseline="0" dirty="0" smtClean="0"/>
                        <a:t>Valor, aplicación y ajuste del factor regional. </a:t>
                      </a:r>
                    </a:p>
                    <a:p>
                      <a:endParaRPr lang="es-CO" sz="2000" kern="1200" baseline="0" dirty="0" smtClean="0"/>
                    </a:p>
                    <a:p>
                      <a:endParaRPr lang="es-CO" sz="2000" kern="1200" baseline="0" dirty="0" smtClean="0"/>
                    </a:p>
                    <a:p>
                      <a:endParaRPr lang="es-CO" sz="2000" b="1" kern="1200" baseline="0" dirty="0" smtClean="0">
                        <a:solidFill>
                          <a:schemeClr val="dk1"/>
                        </a:solidFill>
                        <a:latin typeface="+mn-lt"/>
                        <a:ea typeface="+mn-ea"/>
                        <a:cs typeface="+mn-cs"/>
                      </a:endParaRPr>
                    </a:p>
                  </a:txBody>
                  <a:tcPr marL="91437" marR="91437" marT="45694" marB="45694"/>
                </a:tc>
              </a:tr>
              <a:tr h="1884446">
                <a:tc gridSpan="2">
                  <a:txBody>
                    <a:bodyPr/>
                    <a:lstStyle/>
                    <a:p>
                      <a:pPr algn="l"/>
                      <a:endParaRPr lang="es-CO" sz="2000" u="none" strike="noStrike" kern="1200" baseline="0" dirty="0" smtClean="0"/>
                    </a:p>
                    <a:p>
                      <a:r>
                        <a:rPr lang="es-CO" sz="2000" u="none" strike="noStrike" kern="1200" baseline="0" dirty="0" smtClean="0"/>
                        <a:t>El factor regional se calcula para cada cuerpo de agua o tramo del mismo y se aplica a los usuarios de acuerdo a lo establecido en este artículo y en el artículo 18 del presente decreto. </a:t>
                      </a:r>
                      <a:endParaRPr lang="es-CO" sz="2000" b="1" dirty="0"/>
                    </a:p>
                  </a:txBody>
                  <a:tcPr marL="91437" marR="91437" marT="45694" marB="45694"/>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665453418"/>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2033454" y="381727"/>
            <a:ext cx="5469033" cy="647700"/>
          </a:xfrm>
        </p:spPr>
        <p:txBody>
          <a:bodyPr rtlCol="0" anchor="t">
            <a:noAutofit/>
          </a:bodyPr>
          <a:lstStyle/>
          <a:p>
            <a:pPr eaLnBrk="1" fontAlgn="auto" hangingPunct="1">
              <a:spcAft>
                <a:spcPts val="0"/>
              </a:spcAft>
              <a:defRPr/>
            </a:pPr>
            <a:r>
              <a:rPr lang="es-CO" sz="3200" b="1" dirty="0">
                <a:solidFill>
                  <a:schemeClr val="tx2">
                    <a:lumMod val="50000"/>
                  </a:schemeClr>
                </a:solidFill>
                <a:cs typeface="Arial" pitchFamily="34" charset="0"/>
              </a:rPr>
              <a:t>AJUSTE DEL FACTOR REGIONAL</a:t>
            </a:r>
            <a:endParaRPr lang="es-CO" sz="3200" b="1" dirty="0" smtClean="0">
              <a:solidFill>
                <a:schemeClr val="tx2">
                  <a:lumMod val="50000"/>
                </a:schemeClr>
              </a:solidFill>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694846251"/>
              </p:ext>
            </p:extLst>
          </p:nvPr>
        </p:nvGraphicFramePr>
        <p:xfrm>
          <a:off x="605927" y="1560378"/>
          <a:ext cx="7879623" cy="3967152"/>
        </p:xfrm>
        <a:graphic>
          <a:graphicData uri="http://schemas.openxmlformats.org/drawingml/2006/table">
            <a:tbl>
              <a:tblPr firstRow="1" bandRow="1">
                <a:tableStyleId>{9D7B26C5-4107-4FEC-AEDC-1716B250A1EF}</a:tableStyleId>
              </a:tblPr>
              <a:tblGrid>
                <a:gridCol w="2626541"/>
                <a:gridCol w="2626541"/>
                <a:gridCol w="2626541"/>
              </a:tblGrid>
              <a:tr h="639975">
                <a:tc gridSpan="3">
                  <a:txBody>
                    <a:bodyPr/>
                    <a:lstStyle/>
                    <a:p>
                      <a:r>
                        <a:rPr lang="es-CO" sz="2000" u="none" strike="noStrike" kern="1200" baseline="0" dirty="0" smtClean="0"/>
                        <a:t>CAPITULO IV: Cálculo de la tarifa de la tasa retributiva por vertimientos puntuales </a:t>
                      </a:r>
                      <a:endParaRPr lang="es-CO" sz="2000" dirty="0"/>
                    </a:p>
                  </a:txBody>
                  <a:tcPr marL="91447" marR="91447" marT="45693" marB="45693"/>
                </a:tc>
                <a:tc hMerge="1">
                  <a:txBody>
                    <a:bodyPr/>
                    <a:lstStyle/>
                    <a:p>
                      <a:endParaRPr lang="es-CO" dirty="0"/>
                    </a:p>
                  </a:txBody>
                  <a:tcPr/>
                </a:tc>
                <a:tc hMerge="1">
                  <a:txBody>
                    <a:bodyPr/>
                    <a:lstStyle/>
                    <a:p>
                      <a:endParaRPr lang="es-CO" dirty="0"/>
                    </a:p>
                  </a:txBody>
                  <a:tcPr/>
                </a:tc>
              </a:tr>
              <a:tr h="361704">
                <a:tc>
                  <a:txBody>
                    <a:bodyPr/>
                    <a:lstStyle/>
                    <a:p>
                      <a:pPr algn="ctr"/>
                      <a:r>
                        <a:rPr lang="es-CO" sz="2000" dirty="0" smtClean="0"/>
                        <a:t>Artículos  claves</a:t>
                      </a:r>
                      <a:endParaRPr lang="es-CO" sz="2000" dirty="0"/>
                    </a:p>
                  </a:txBody>
                  <a:tcPr marL="91447" marR="91447" marT="45693" marB="45693"/>
                </a:tc>
                <a:tc>
                  <a:txBody>
                    <a:bodyPr/>
                    <a:lstStyle/>
                    <a:p>
                      <a:pPr algn="ctr"/>
                      <a:r>
                        <a:rPr lang="es-CO" sz="2000" dirty="0" smtClean="0"/>
                        <a:t>Alcances</a:t>
                      </a:r>
                      <a:endParaRPr lang="es-CO" sz="2000" dirty="0"/>
                    </a:p>
                  </a:txBody>
                  <a:tcPr marL="91447" marR="91447" marT="45693" marB="45693"/>
                </a:tc>
                <a:tc>
                  <a:txBody>
                    <a:bodyPr/>
                    <a:lstStyle/>
                    <a:p>
                      <a:pPr algn="ctr"/>
                      <a:r>
                        <a:rPr lang="es-CO" sz="2000" dirty="0" smtClean="0"/>
                        <a:t>Para destacar</a:t>
                      </a:r>
                      <a:endParaRPr lang="es-CO" sz="2000" dirty="0"/>
                    </a:p>
                  </a:txBody>
                  <a:tcPr marL="91447" marR="91447" marT="45693" marB="45693"/>
                </a:tc>
              </a:tr>
              <a:tr h="584034">
                <a:tc>
                  <a:txBody>
                    <a:bodyPr/>
                    <a:lstStyle/>
                    <a:p>
                      <a:pPr algn="ctr"/>
                      <a:r>
                        <a:rPr lang="es-CO" sz="2000" u="none" strike="noStrike" kern="1200" baseline="0" dirty="0" smtClean="0"/>
                        <a:t>Artículo 17. </a:t>
                      </a:r>
                      <a:endParaRPr lang="es-CO" sz="2000" b="1" dirty="0"/>
                    </a:p>
                  </a:txBody>
                  <a:tcPr marL="91447" marR="91447" marT="45693" marB="45693"/>
                </a:tc>
                <a:tc>
                  <a:txBody>
                    <a:bodyPr/>
                    <a:lstStyle/>
                    <a:p>
                      <a:endParaRPr lang="es-CO" sz="2000" dirty="0"/>
                    </a:p>
                  </a:txBody>
                  <a:tcPr marL="91447" marR="91447" marT="45693" marB="45693"/>
                </a:tc>
                <a:tc rowSpan="2">
                  <a:txBody>
                    <a:bodyPr/>
                    <a:lstStyle/>
                    <a:p>
                      <a:endParaRPr lang="es-CO" sz="2000" kern="1200" baseline="0" dirty="0" smtClean="0"/>
                    </a:p>
                    <a:p>
                      <a:endParaRPr lang="es-CO" sz="20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sz="2000" u="none" strike="noStrike" kern="1200" baseline="0" dirty="0" smtClean="0"/>
                        <a:t>Valor, aplicación y ajuste del factor regional. </a:t>
                      </a:r>
                    </a:p>
                    <a:p>
                      <a:endParaRPr lang="es-CO" sz="2000" kern="1200" baseline="0" dirty="0" smtClean="0"/>
                    </a:p>
                    <a:p>
                      <a:endParaRPr lang="es-CO" sz="2000" kern="1200" baseline="0" dirty="0" smtClean="0"/>
                    </a:p>
                    <a:p>
                      <a:endParaRPr lang="es-CO" sz="2000" b="1" kern="1200" baseline="0" dirty="0" smtClean="0">
                        <a:solidFill>
                          <a:schemeClr val="dk1"/>
                        </a:solidFill>
                        <a:latin typeface="+mn-lt"/>
                        <a:ea typeface="+mn-ea"/>
                        <a:cs typeface="+mn-cs"/>
                      </a:endParaRPr>
                    </a:p>
                  </a:txBody>
                  <a:tcPr marL="91447" marR="91447" marT="45693" marB="45693"/>
                </a:tc>
              </a:tr>
              <a:tr h="2086919">
                <a:tc gridSpan="2">
                  <a:txBody>
                    <a:bodyPr/>
                    <a:lstStyle/>
                    <a:p>
                      <a:pPr algn="l"/>
                      <a:r>
                        <a:rPr lang="es-CO" sz="1800" u="none" strike="noStrike" kern="1200" baseline="0" dirty="0" smtClean="0"/>
                        <a:t>El factor regional para el cuerpo de agua o tramo del mismo se ajustará </a:t>
                      </a:r>
                      <a:r>
                        <a:rPr lang="es-CO" sz="1800" u="sng" strike="noStrike" kern="1200" baseline="0" dirty="0" smtClean="0"/>
                        <a:t>anualmente</a:t>
                      </a:r>
                      <a:r>
                        <a:rPr lang="es-CO" sz="1800" u="none" strike="noStrike" kern="1200" baseline="0" dirty="0" smtClean="0"/>
                        <a:t> a partir de finalizar el primer año, cuando no se cumpla con la Carga Meta (Cm) del cuerpo de agua o tramo del mismo, es decir cuando </a:t>
                      </a:r>
                      <a:r>
                        <a:rPr lang="es-CO" sz="1800" u="none" strike="noStrike" kern="1200" baseline="0" dirty="0" err="1" smtClean="0"/>
                        <a:t>Cc</a:t>
                      </a:r>
                      <a:r>
                        <a:rPr lang="es-CO" sz="1800" u="none" strike="noStrike" kern="1200" baseline="0" dirty="0" smtClean="0"/>
                        <a:t> sea mayor que Cm. En caso contrario, esto es, que </a:t>
                      </a:r>
                      <a:r>
                        <a:rPr lang="es-CO" sz="1800" u="none" strike="noStrike" kern="1200" baseline="0" dirty="0" err="1" smtClean="0"/>
                        <a:t>Cc</a:t>
                      </a:r>
                      <a:r>
                        <a:rPr lang="es-CO" sz="1800" u="none" strike="noStrike" kern="1200" baseline="0" dirty="0" smtClean="0"/>
                        <a:t> sea menor que Cm, no se calcula para ese año la expresión </a:t>
                      </a:r>
                      <a:r>
                        <a:rPr lang="es-CO" sz="1800" u="none" strike="noStrike" kern="1200" baseline="0" dirty="0" err="1" smtClean="0"/>
                        <a:t>Cc</a:t>
                      </a:r>
                      <a:r>
                        <a:rPr lang="es-CO" sz="1800" u="none" strike="noStrike" kern="1200" baseline="0" dirty="0" smtClean="0"/>
                        <a:t> / Cm y continuará vigente el factor regional del año inmediatamente anterior. </a:t>
                      </a:r>
                      <a:endParaRPr lang="es-CO" sz="1800" b="1" dirty="0"/>
                    </a:p>
                  </a:txBody>
                  <a:tcPr marL="91447" marR="91447" marT="45693" marB="45693"/>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310917341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2075379" y="402518"/>
            <a:ext cx="5394057" cy="647700"/>
          </a:xfrm>
        </p:spPr>
        <p:txBody>
          <a:bodyPr rtlCol="0" anchor="t">
            <a:noAutofit/>
          </a:bodyPr>
          <a:lstStyle/>
          <a:p>
            <a:pPr eaLnBrk="1" fontAlgn="auto" hangingPunct="1">
              <a:spcAft>
                <a:spcPts val="0"/>
              </a:spcAft>
              <a:defRPr/>
            </a:pPr>
            <a:r>
              <a:rPr lang="es-CO" sz="3200" b="1" dirty="0">
                <a:solidFill>
                  <a:schemeClr val="tx2">
                    <a:lumMod val="50000"/>
                  </a:schemeClr>
                </a:solidFill>
                <a:cs typeface="Arial" pitchFamily="34" charset="0"/>
              </a:rPr>
              <a:t>AJUSTE DEL FACTOR REGIONAL</a:t>
            </a:r>
            <a:endParaRPr lang="es-CO" sz="3200" b="1" dirty="0" smtClean="0">
              <a:solidFill>
                <a:schemeClr val="tx2">
                  <a:lumMod val="50000"/>
                </a:schemeClr>
              </a:solidFill>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70219192"/>
              </p:ext>
            </p:extLst>
          </p:nvPr>
        </p:nvGraphicFramePr>
        <p:xfrm>
          <a:off x="749146" y="1227577"/>
          <a:ext cx="7714368" cy="4496203"/>
        </p:xfrm>
        <a:graphic>
          <a:graphicData uri="http://schemas.openxmlformats.org/drawingml/2006/table">
            <a:tbl>
              <a:tblPr firstRow="1" bandRow="1">
                <a:tableStyleId>{9D7B26C5-4107-4FEC-AEDC-1716B250A1EF}</a:tableStyleId>
              </a:tblPr>
              <a:tblGrid>
                <a:gridCol w="2571456"/>
                <a:gridCol w="2571456"/>
                <a:gridCol w="2571456"/>
              </a:tblGrid>
              <a:tr h="618231">
                <a:tc gridSpan="3">
                  <a:txBody>
                    <a:bodyPr/>
                    <a:lstStyle/>
                    <a:p>
                      <a:r>
                        <a:rPr lang="es-CO" sz="2000" u="none" strike="noStrike" kern="1200" baseline="0" dirty="0" smtClean="0"/>
                        <a:t>CAPITULO IV: Cálculo de la tarifa de la tasa retributiva por vertimientos puntuales </a:t>
                      </a:r>
                      <a:endParaRPr lang="es-CO" sz="2000" dirty="0"/>
                    </a:p>
                  </a:txBody>
                  <a:tcPr marL="91447" marR="91447" marT="45710" marB="45710"/>
                </a:tc>
                <a:tc hMerge="1">
                  <a:txBody>
                    <a:bodyPr/>
                    <a:lstStyle/>
                    <a:p>
                      <a:endParaRPr lang="es-CO" dirty="0"/>
                    </a:p>
                  </a:txBody>
                  <a:tcPr/>
                </a:tc>
                <a:tc hMerge="1">
                  <a:txBody>
                    <a:bodyPr/>
                    <a:lstStyle/>
                    <a:p>
                      <a:endParaRPr lang="es-CO" dirty="0"/>
                    </a:p>
                  </a:txBody>
                  <a:tcPr/>
                </a:tc>
              </a:tr>
              <a:tr h="349425">
                <a:tc>
                  <a:txBody>
                    <a:bodyPr/>
                    <a:lstStyle/>
                    <a:p>
                      <a:pPr algn="ctr"/>
                      <a:r>
                        <a:rPr lang="es-CO" sz="2000" dirty="0" smtClean="0"/>
                        <a:t>Artículos  claves</a:t>
                      </a:r>
                      <a:endParaRPr lang="es-CO" sz="2000" dirty="0"/>
                    </a:p>
                  </a:txBody>
                  <a:tcPr marL="91447" marR="91447" marT="45710" marB="45710"/>
                </a:tc>
                <a:tc>
                  <a:txBody>
                    <a:bodyPr/>
                    <a:lstStyle/>
                    <a:p>
                      <a:pPr algn="ctr"/>
                      <a:r>
                        <a:rPr lang="es-CO" sz="2000" dirty="0" smtClean="0"/>
                        <a:t>Alcances</a:t>
                      </a:r>
                      <a:endParaRPr lang="es-CO" sz="2000" dirty="0"/>
                    </a:p>
                  </a:txBody>
                  <a:tcPr marL="91447" marR="91447" marT="45710" marB="45710"/>
                </a:tc>
                <a:tc>
                  <a:txBody>
                    <a:bodyPr/>
                    <a:lstStyle/>
                    <a:p>
                      <a:pPr algn="ctr"/>
                      <a:r>
                        <a:rPr lang="es-CO" sz="2000" dirty="0" smtClean="0"/>
                        <a:t>Para destacar</a:t>
                      </a:r>
                      <a:endParaRPr lang="es-CO" sz="2000" dirty="0"/>
                    </a:p>
                  </a:txBody>
                  <a:tcPr marL="91447" marR="91447" marT="45710" marB="45710"/>
                </a:tc>
              </a:tr>
              <a:tr h="564343">
                <a:tc>
                  <a:txBody>
                    <a:bodyPr/>
                    <a:lstStyle/>
                    <a:p>
                      <a:pPr algn="ctr"/>
                      <a:r>
                        <a:rPr lang="es-CO" sz="2000" u="none" strike="noStrike" kern="1200" baseline="0" dirty="0" smtClean="0"/>
                        <a:t>Artículo 17. </a:t>
                      </a:r>
                      <a:endParaRPr lang="es-CO" sz="2000" b="1" dirty="0"/>
                    </a:p>
                  </a:txBody>
                  <a:tcPr marL="91447" marR="91447" marT="45710" marB="45710"/>
                </a:tc>
                <a:tc>
                  <a:txBody>
                    <a:bodyPr/>
                    <a:lstStyle/>
                    <a:p>
                      <a:endParaRPr lang="es-CO" sz="2000" dirty="0"/>
                    </a:p>
                  </a:txBody>
                  <a:tcPr marL="91447" marR="91447" marT="45710" marB="45710"/>
                </a:tc>
                <a:tc rowSpan="2">
                  <a:txBody>
                    <a:bodyPr/>
                    <a:lstStyle/>
                    <a:p>
                      <a:endParaRPr lang="es-CO" sz="2000" kern="1200" baseline="0" dirty="0" smtClean="0"/>
                    </a:p>
                    <a:p>
                      <a:endParaRPr lang="es-CO" sz="2000" kern="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CO" sz="2000" u="none" strike="noStrike" kern="1200" baseline="0" dirty="0" smtClean="0"/>
                        <a:t>Valor, aplicación y ajuste del factor regional. </a:t>
                      </a:r>
                    </a:p>
                    <a:p>
                      <a:endParaRPr lang="es-CO" sz="2000" kern="1200" baseline="0" dirty="0" smtClean="0"/>
                    </a:p>
                    <a:p>
                      <a:endParaRPr lang="es-CO" sz="2000" kern="1200" baseline="0" dirty="0" smtClean="0"/>
                    </a:p>
                    <a:p>
                      <a:endParaRPr lang="es-CO" sz="2000" b="1" kern="1200" baseline="0" dirty="0" smtClean="0">
                        <a:solidFill>
                          <a:schemeClr val="dk1"/>
                        </a:solidFill>
                        <a:latin typeface="+mn-lt"/>
                        <a:ea typeface="+mn-ea"/>
                        <a:cs typeface="+mn-cs"/>
                      </a:endParaRPr>
                    </a:p>
                  </a:txBody>
                  <a:tcPr marL="91447" marR="91447" marT="45710" marB="45710"/>
                </a:tc>
              </a:tr>
              <a:tr h="2231065">
                <a:tc gridSpan="2">
                  <a:txBody>
                    <a:bodyPr/>
                    <a:lstStyle/>
                    <a:p>
                      <a:r>
                        <a:rPr lang="es-CO" sz="2000" u="none" strike="noStrike" kern="1200" baseline="0" dirty="0" smtClean="0"/>
                        <a:t>El valor del factor regional no será inferior a 1.00 y no superará 5.50. Así mismo, los diferentes valores de las variables incluidas en su fórmula de cálculo se expresarán a dos cifras decimales. </a:t>
                      </a:r>
                    </a:p>
                    <a:p>
                      <a:endParaRPr lang="es-CO" sz="2000" u="none" strike="noStrike" kern="1200" baseline="0" dirty="0" smtClean="0"/>
                    </a:p>
                    <a:p>
                      <a:r>
                        <a:rPr lang="es-CO" sz="2000" u="none" strike="noStrike" kern="1200" baseline="0" dirty="0" smtClean="0"/>
                        <a:t>La facturación del primer año se hará con las cargas y factor regional del primer año y así sucesivamente para los años posteriores. </a:t>
                      </a:r>
                      <a:endParaRPr lang="es-CO" sz="2000" b="1" dirty="0"/>
                    </a:p>
                  </a:txBody>
                  <a:tcPr marL="91447" marR="91447" marT="45710" marB="45710"/>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199407608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a:xfrm>
            <a:off x="1990632" y="431475"/>
            <a:ext cx="5655076" cy="360362"/>
          </a:xfrm>
        </p:spPr>
        <p:txBody>
          <a:bodyPr rtlCol="0" anchor="t">
            <a:noAutofit/>
          </a:bodyPr>
          <a:lstStyle/>
          <a:p>
            <a:pPr eaLnBrk="1" fontAlgn="auto" hangingPunct="1">
              <a:spcAft>
                <a:spcPts val="0"/>
              </a:spcAft>
              <a:defRPr/>
            </a:pPr>
            <a:r>
              <a:rPr lang="es-CO" sz="3200" b="1" dirty="0">
                <a:solidFill>
                  <a:schemeClr val="tx2">
                    <a:lumMod val="50000"/>
                  </a:schemeClr>
                </a:solidFill>
                <a:cs typeface="Arial" pitchFamily="34" charset="0"/>
              </a:rPr>
              <a:t>AJUSTE DEL FACTOR REGIONAL</a:t>
            </a:r>
            <a:endParaRPr lang="es-CO" sz="3200" b="1" dirty="0" smtClean="0">
              <a:solidFill>
                <a:schemeClr val="tx2">
                  <a:lumMod val="50000"/>
                </a:schemeClr>
              </a:solidFill>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85926806"/>
              </p:ext>
            </p:extLst>
          </p:nvPr>
        </p:nvGraphicFramePr>
        <p:xfrm>
          <a:off x="583893" y="1255196"/>
          <a:ext cx="7984113" cy="4480368"/>
        </p:xfrm>
        <a:graphic>
          <a:graphicData uri="http://schemas.openxmlformats.org/drawingml/2006/table">
            <a:tbl>
              <a:tblPr firstRow="1" bandRow="1">
                <a:tableStyleId>{9D7B26C5-4107-4FEC-AEDC-1716B250A1EF}</a:tableStyleId>
              </a:tblPr>
              <a:tblGrid>
                <a:gridCol w="2661371"/>
                <a:gridCol w="2661371"/>
                <a:gridCol w="2661371"/>
              </a:tblGrid>
              <a:tr h="626108">
                <a:tc gridSpan="3">
                  <a:txBody>
                    <a:bodyPr/>
                    <a:lstStyle/>
                    <a:p>
                      <a:r>
                        <a:rPr lang="es-CO" sz="2000" u="none" strike="noStrike" kern="1200" baseline="0" dirty="0" smtClean="0"/>
                        <a:t>CAPITULO IV: Cálculo de la tarifa de la tasa retributiva por vertimientos puntuales </a:t>
                      </a:r>
                      <a:endParaRPr lang="es-CO" sz="2000" dirty="0"/>
                    </a:p>
                  </a:txBody>
                  <a:tcPr marL="91441" marR="91441" marT="45696" marB="45696"/>
                </a:tc>
                <a:tc hMerge="1">
                  <a:txBody>
                    <a:bodyPr/>
                    <a:lstStyle/>
                    <a:p>
                      <a:endParaRPr lang="es-CO" dirty="0"/>
                    </a:p>
                  </a:txBody>
                  <a:tcPr/>
                </a:tc>
                <a:tc hMerge="1">
                  <a:txBody>
                    <a:bodyPr/>
                    <a:lstStyle/>
                    <a:p>
                      <a:endParaRPr lang="es-CO" dirty="0"/>
                    </a:p>
                  </a:txBody>
                  <a:tcPr/>
                </a:tc>
              </a:tr>
              <a:tr h="336582">
                <a:tc>
                  <a:txBody>
                    <a:bodyPr/>
                    <a:lstStyle/>
                    <a:p>
                      <a:pPr algn="ctr"/>
                      <a:r>
                        <a:rPr lang="es-CO" sz="1800" dirty="0" smtClean="0"/>
                        <a:t>Artículos  claves</a:t>
                      </a:r>
                      <a:endParaRPr lang="es-CO" sz="1800" dirty="0"/>
                    </a:p>
                  </a:txBody>
                  <a:tcPr marL="91441" marR="91441" marT="45696" marB="45696"/>
                </a:tc>
                <a:tc>
                  <a:txBody>
                    <a:bodyPr/>
                    <a:lstStyle/>
                    <a:p>
                      <a:pPr algn="ctr"/>
                      <a:r>
                        <a:rPr lang="es-CO" sz="1800" dirty="0" smtClean="0"/>
                        <a:t>Alcances</a:t>
                      </a:r>
                      <a:endParaRPr lang="es-CO" sz="1800" dirty="0"/>
                    </a:p>
                  </a:txBody>
                  <a:tcPr marL="91441" marR="91441" marT="45696" marB="45696"/>
                </a:tc>
                <a:tc>
                  <a:txBody>
                    <a:bodyPr/>
                    <a:lstStyle/>
                    <a:p>
                      <a:pPr algn="ctr"/>
                      <a:r>
                        <a:rPr lang="es-CO" sz="1800" dirty="0" smtClean="0"/>
                        <a:t>Para destacar</a:t>
                      </a:r>
                      <a:endParaRPr lang="es-CO" sz="1800" dirty="0"/>
                    </a:p>
                  </a:txBody>
                  <a:tcPr marL="91441" marR="91441" marT="45696" marB="45696"/>
                </a:tc>
              </a:tr>
              <a:tr h="3589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u="none" strike="noStrike" kern="1200" baseline="0" dirty="0" smtClean="0"/>
                        <a:t>Artículo 17. Parágrafo 2. </a:t>
                      </a:r>
                      <a:endParaRPr lang="es-CO" sz="1800" b="1" dirty="0"/>
                    </a:p>
                  </a:txBody>
                  <a:tcPr marL="91441" marR="91441" marT="45696" marB="45696"/>
                </a:tc>
                <a:tc>
                  <a:txBody>
                    <a:bodyPr/>
                    <a:lstStyle/>
                    <a:p>
                      <a:endParaRPr lang="es-CO" sz="1800" dirty="0"/>
                    </a:p>
                  </a:txBody>
                  <a:tcPr marL="91441" marR="91441" marT="45696" marB="45696"/>
                </a:tc>
                <a:tc rowSpan="2">
                  <a:txBody>
                    <a:bodyPr/>
                    <a:lstStyle/>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r>
                        <a:rPr lang="es-CO" sz="1800" kern="1200" baseline="0" dirty="0" smtClean="0"/>
                        <a:t>FR PARA LAS ESP´S  O MUNICIPIOS QUE NO CUMPLEN EL PSMV O NO LO TIENEN APROBADO</a:t>
                      </a:r>
                      <a:endParaRPr lang="es-CO" sz="1800" b="1" kern="1200" baseline="0" dirty="0" smtClean="0">
                        <a:solidFill>
                          <a:schemeClr val="dk1"/>
                        </a:solidFill>
                        <a:latin typeface="+mn-lt"/>
                        <a:ea typeface="+mn-ea"/>
                        <a:cs typeface="+mn-cs"/>
                      </a:endParaRPr>
                    </a:p>
                  </a:txBody>
                  <a:tcPr marL="91441" marR="91441" marT="45696" marB="45696"/>
                </a:tc>
              </a:tr>
              <a:tr h="2722233">
                <a:tc gridSpan="2">
                  <a:txBody>
                    <a:bodyPr/>
                    <a:lstStyle/>
                    <a:p>
                      <a:pPr algn="l"/>
                      <a:endParaRPr lang="es-CO" sz="1600" u="none" strike="noStrike" kern="1200" baseline="0" dirty="0" smtClean="0"/>
                    </a:p>
                    <a:p>
                      <a:r>
                        <a:rPr lang="es-CO" sz="1600" u="none" strike="noStrike" kern="1200" baseline="0" dirty="0" smtClean="0"/>
                        <a:t>Para los prestadores del servicio de alcantarillado que incumplen con el indicador de número de vertimientos puntuales eliminados por cuerpo de agua, contenido en el Plan de Saneamiento y Manejo de Vertimientos -PSMV o en la propuesta adoptada por la autoridad ambiental en el acuerdo que fija las metas de carga contaminante cuando aún no cuentan con Plan de Saneamiento y Manejo de Vertimientos -PSMV aprobado, se les ajustará y aplicará un factor automático con un incrementado de 0.50 por cada año de incumplimiento del indicador. </a:t>
                      </a:r>
                    </a:p>
                    <a:p>
                      <a:endParaRPr lang="es-CO" sz="1800" b="1" dirty="0"/>
                    </a:p>
                  </a:txBody>
                  <a:tcPr marL="91441" marR="91441" marT="45696" marB="45696"/>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392241587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2017100" y="442492"/>
            <a:ext cx="5408268" cy="503237"/>
          </a:xfrm>
        </p:spPr>
        <p:txBody>
          <a:bodyPr rtlCol="0" anchor="t">
            <a:noAutofit/>
          </a:bodyPr>
          <a:lstStyle/>
          <a:p>
            <a:pPr eaLnBrk="1" fontAlgn="auto" hangingPunct="1">
              <a:spcAft>
                <a:spcPts val="0"/>
              </a:spcAft>
              <a:defRPr/>
            </a:pPr>
            <a:r>
              <a:rPr lang="es-CO" sz="3200" b="1" dirty="0">
                <a:solidFill>
                  <a:schemeClr val="tx2">
                    <a:lumMod val="50000"/>
                  </a:schemeClr>
                </a:solidFill>
                <a:cs typeface="Arial" pitchFamily="34" charset="0"/>
              </a:rPr>
              <a:t>AJUSTE DEL FACTOR REGIONAL</a:t>
            </a:r>
            <a:endParaRPr lang="es-CO" sz="3200" b="1" dirty="0" smtClean="0">
              <a:solidFill>
                <a:schemeClr val="tx2">
                  <a:lumMod val="50000"/>
                </a:schemeClr>
              </a:solidFill>
              <a:cs typeface="Arial"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80796137"/>
              </p:ext>
            </p:extLst>
          </p:nvPr>
        </p:nvGraphicFramePr>
        <p:xfrm>
          <a:off x="627963" y="1287985"/>
          <a:ext cx="7884957" cy="4245969"/>
        </p:xfrm>
        <a:graphic>
          <a:graphicData uri="http://schemas.openxmlformats.org/drawingml/2006/table">
            <a:tbl>
              <a:tblPr firstRow="1" bandRow="1">
                <a:tableStyleId>{9D7B26C5-4107-4FEC-AEDC-1716B250A1EF}</a:tableStyleId>
              </a:tblPr>
              <a:tblGrid>
                <a:gridCol w="2628319"/>
                <a:gridCol w="3232653"/>
                <a:gridCol w="2023985"/>
              </a:tblGrid>
              <a:tr h="639845">
                <a:tc gridSpan="3">
                  <a:txBody>
                    <a:bodyPr/>
                    <a:lstStyle/>
                    <a:p>
                      <a:r>
                        <a:rPr lang="es-CO" sz="2000" u="none" strike="noStrike" kern="1200" baseline="0" dirty="0" smtClean="0"/>
                        <a:t>CAPITULO IV: Cálculo de la tarifa de la tasa retributiva por vertimientos puntuales </a:t>
                      </a:r>
                      <a:endParaRPr lang="es-CO" sz="2000" dirty="0"/>
                    </a:p>
                  </a:txBody>
                  <a:tcPr marL="91443" marR="91443" marT="45706" marB="45706"/>
                </a:tc>
                <a:tc hMerge="1">
                  <a:txBody>
                    <a:bodyPr/>
                    <a:lstStyle/>
                    <a:p>
                      <a:endParaRPr lang="es-CO" dirty="0"/>
                    </a:p>
                  </a:txBody>
                  <a:tcPr/>
                </a:tc>
                <a:tc hMerge="1">
                  <a:txBody>
                    <a:bodyPr/>
                    <a:lstStyle/>
                    <a:p>
                      <a:endParaRPr lang="es-CO" dirty="0"/>
                    </a:p>
                  </a:txBody>
                  <a:tcPr/>
                </a:tc>
              </a:tr>
              <a:tr h="333820">
                <a:tc>
                  <a:txBody>
                    <a:bodyPr/>
                    <a:lstStyle/>
                    <a:p>
                      <a:pPr algn="ctr"/>
                      <a:r>
                        <a:rPr lang="es-CO" sz="1800" dirty="0" smtClean="0"/>
                        <a:t>Artículos  claves</a:t>
                      </a:r>
                      <a:endParaRPr lang="es-CO" sz="1800" dirty="0"/>
                    </a:p>
                  </a:txBody>
                  <a:tcPr marL="91443" marR="91443" marT="45706" marB="45706"/>
                </a:tc>
                <a:tc>
                  <a:txBody>
                    <a:bodyPr/>
                    <a:lstStyle/>
                    <a:p>
                      <a:pPr algn="ctr"/>
                      <a:r>
                        <a:rPr lang="es-CO" sz="1800" dirty="0" smtClean="0"/>
                        <a:t>Alcances</a:t>
                      </a:r>
                      <a:endParaRPr lang="es-CO" sz="1800" dirty="0"/>
                    </a:p>
                  </a:txBody>
                  <a:tcPr marL="91443" marR="91443" marT="45706" marB="45706"/>
                </a:tc>
                <a:tc>
                  <a:txBody>
                    <a:bodyPr/>
                    <a:lstStyle/>
                    <a:p>
                      <a:pPr algn="ctr"/>
                      <a:r>
                        <a:rPr lang="es-CO" sz="1800" dirty="0" smtClean="0"/>
                        <a:t>Para destacar</a:t>
                      </a:r>
                      <a:endParaRPr lang="es-CO" sz="1800" dirty="0"/>
                    </a:p>
                  </a:txBody>
                  <a:tcPr marL="91443" marR="91443" marT="45706" marB="45706"/>
                </a:tc>
              </a:tr>
              <a:tr h="3338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u="none" strike="noStrike" kern="1200" baseline="0" dirty="0" smtClean="0"/>
                        <a:t>Artículo 17. Parágrafo 2. </a:t>
                      </a:r>
                      <a:endParaRPr lang="es-CO" sz="1800" b="1" dirty="0"/>
                    </a:p>
                  </a:txBody>
                  <a:tcPr marL="91443" marR="91443" marT="45706" marB="45706"/>
                </a:tc>
                <a:tc>
                  <a:txBody>
                    <a:bodyPr/>
                    <a:lstStyle/>
                    <a:p>
                      <a:endParaRPr lang="es-CO" sz="1800" dirty="0"/>
                    </a:p>
                  </a:txBody>
                  <a:tcPr marL="91443" marR="91443" marT="45706" marB="45706"/>
                </a:tc>
                <a:tc rowSpan="2">
                  <a:txBody>
                    <a:bodyPr/>
                    <a:lstStyle/>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r>
                        <a:rPr lang="es-CO" sz="1800" kern="1200" baseline="0" dirty="0" smtClean="0"/>
                        <a:t>FR PARA LAS ESP´S  O MUNICIPIOS QUE NO CUMPLEN EL PSMV O NO LO TIENEN APROBADO</a:t>
                      </a:r>
                      <a:endParaRPr lang="es-CO" sz="1800" b="1" kern="1200" baseline="0" dirty="0" smtClean="0">
                        <a:solidFill>
                          <a:schemeClr val="dk1"/>
                        </a:solidFill>
                        <a:latin typeface="+mn-lt"/>
                        <a:ea typeface="+mn-ea"/>
                        <a:cs typeface="+mn-cs"/>
                      </a:endParaRPr>
                    </a:p>
                  </a:txBody>
                  <a:tcPr marL="91443" marR="91443" marT="45706" marB="45706"/>
                </a:tc>
              </a:tr>
              <a:tr h="2813493">
                <a:tc gridSpan="2">
                  <a:txBody>
                    <a:bodyPr/>
                    <a:lstStyle/>
                    <a:p>
                      <a:pPr algn="l"/>
                      <a:endParaRPr lang="es-CO" sz="1400" u="none" strike="noStrike" kern="1200" baseline="0" dirty="0" smtClean="0"/>
                    </a:p>
                    <a:p>
                      <a:r>
                        <a:rPr lang="es-CO" sz="1400" u="none" strike="noStrike" kern="1200" baseline="0" dirty="0" smtClean="0"/>
                        <a:t>Cuando el prestador del servicio de alcantarillado sea sujeto de aplicación del factor regional por carga, esto es, cuando se incumple la meta individual y la meta global del tramo, y a su vez, se registre incumplimiento del indicador de número de vertimientos puntuales eliminados por cuerpo de agua, solo se aplica el factor regional por carga. </a:t>
                      </a:r>
                    </a:p>
                    <a:p>
                      <a:r>
                        <a:rPr lang="es-CO" sz="1400" u="none" strike="noStrike" kern="1200" baseline="0" dirty="0" smtClean="0"/>
                        <a:t>En todo caso, los mayores valores cobrados de la tasa retributiva por incumplimiento de los prestadores del servicio de alcantarillado en sus metas de carga contaminante o en el indicador de número de vertimientos puntuales eliminados por cuerpo de agua contenidos en el Plan de Saneamiento y Manejo de Vertimientos -PSMV, no podrán ser trasladados a sus suscriptores a través de la tarifa ni de cobros extraordinarios. </a:t>
                      </a:r>
                      <a:endParaRPr lang="es-CO" sz="900" b="1" dirty="0"/>
                    </a:p>
                  </a:txBody>
                  <a:tcPr marL="91443" marR="91443" marT="45706" marB="45706"/>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288643871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2016202" y="436811"/>
            <a:ext cx="5276965" cy="576263"/>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MONTO Y RECAUDO DE LA TR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68643528"/>
              </p:ext>
            </p:extLst>
          </p:nvPr>
        </p:nvGraphicFramePr>
        <p:xfrm>
          <a:off x="699667" y="1566060"/>
          <a:ext cx="7673151" cy="3716350"/>
        </p:xfrm>
        <a:graphic>
          <a:graphicData uri="http://schemas.openxmlformats.org/drawingml/2006/table">
            <a:tbl>
              <a:tblPr firstRow="1" bandRow="1">
                <a:tableStyleId>{9D7B26C5-4107-4FEC-AEDC-1716B250A1EF}</a:tableStyleId>
              </a:tblPr>
              <a:tblGrid>
                <a:gridCol w="2557717"/>
                <a:gridCol w="3004458"/>
                <a:gridCol w="2110976"/>
              </a:tblGrid>
              <a:tr h="639905">
                <a:tc gridSpan="3">
                  <a:txBody>
                    <a:bodyPr/>
                    <a:lstStyle/>
                    <a:p>
                      <a:r>
                        <a:rPr lang="es-CO" sz="2000" u="none" strike="noStrike" kern="1200" baseline="0" dirty="0" smtClean="0"/>
                        <a:t>CAPITULO V: Sobre el monto y recaudo de las tasas retributivas</a:t>
                      </a:r>
                      <a:endParaRPr lang="es-CO" sz="2000" dirty="0"/>
                    </a:p>
                  </a:txBody>
                  <a:tcPr marT="45708" marB="45708"/>
                </a:tc>
                <a:tc hMerge="1">
                  <a:txBody>
                    <a:bodyPr/>
                    <a:lstStyle/>
                    <a:p>
                      <a:endParaRPr lang="es-CO" dirty="0"/>
                    </a:p>
                  </a:txBody>
                  <a:tcPr/>
                </a:tc>
                <a:tc hMerge="1">
                  <a:txBody>
                    <a:bodyPr/>
                    <a:lstStyle/>
                    <a:p>
                      <a:endParaRPr lang="es-CO" dirty="0"/>
                    </a:p>
                  </a:txBody>
                  <a:tcPr/>
                </a:tc>
              </a:tr>
              <a:tr h="370738">
                <a:tc>
                  <a:txBody>
                    <a:bodyPr/>
                    <a:lstStyle/>
                    <a:p>
                      <a:pPr algn="ctr"/>
                      <a:r>
                        <a:rPr lang="es-CO" sz="1800" dirty="0" smtClean="0"/>
                        <a:t>Artículos  claves</a:t>
                      </a:r>
                      <a:endParaRPr lang="es-CO" sz="1800" dirty="0"/>
                    </a:p>
                  </a:txBody>
                  <a:tcPr marT="45708" marB="45708"/>
                </a:tc>
                <a:tc>
                  <a:txBody>
                    <a:bodyPr/>
                    <a:lstStyle/>
                    <a:p>
                      <a:pPr algn="ctr"/>
                      <a:r>
                        <a:rPr lang="es-CO" sz="1800" dirty="0" smtClean="0"/>
                        <a:t>Alcances</a:t>
                      </a:r>
                      <a:endParaRPr lang="es-CO" sz="1800" dirty="0"/>
                    </a:p>
                  </a:txBody>
                  <a:tcPr marT="45708" marB="45708"/>
                </a:tc>
                <a:tc>
                  <a:txBody>
                    <a:bodyPr/>
                    <a:lstStyle/>
                    <a:p>
                      <a:pPr algn="ctr"/>
                      <a:r>
                        <a:rPr lang="es-CO" sz="1800" dirty="0" smtClean="0"/>
                        <a:t>Para destacar</a:t>
                      </a:r>
                      <a:endParaRPr lang="es-CO" sz="1800" dirty="0"/>
                    </a:p>
                  </a:txBody>
                  <a:tcPr marT="45708" marB="45708"/>
                </a:tc>
              </a:tr>
              <a:tr h="4197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800" u="none" strike="noStrike" kern="1200" baseline="0" dirty="0" smtClean="0"/>
                        <a:t>Artículo 18. Parágrafo 2.</a:t>
                      </a:r>
                      <a:endParaRPr lang="es-CO" sz="1800" b="1" dirty="0"/>
                    </a:p>
                  </a:txBody>
                  <a:tcPr marT="45708" marB="45708"/>
                </a:tc>
                <a:tc>
                  <a:txBody>
                    <a:bodyPr/>
                    <a:lstStyle/>
                    <a:p>
                      <a:endParaRPr lang="es-CO" sz="1800" dirty="0"/>
                    </a:p>
                  </a:txBody>
                  <a:tcPr marT="45708" marB="45708"/>
                </a:tc>
                <a:tc rowSpan="2">
                  <a:txBody>
                    <a:bodyPr/>
                    <a:lstStyle/>
                    <a:p>
                      <a:endParaRPr lang="es-CO" sz="1800" kern="1200" baseline="0" dirty="0" smtClean="0"/>
                    </a:p>
                    <a:p>
                      <a:endParaRPr lang="es-CO" sz="1800" kern="1200" baseline="0" dirty="0" smtClean="0"/>
                    </a:p>
                    <a:p>
                      <a:endParaRPr lang="es-CO" sz="1800" kern="1200" baseline="0" dirty="0" smtClean="0"/>
                    </a:p>
                    <a:p>
                      <a:endParaRPr lang="es-CO" sz="1800" kern="1200" baseline="0" dirty="0" smtClean="0"/>
                    </a:p>
                    <a:p>
                      <a:r>
                        <a:rPr lang="es-CO" sz="1800" kern="1200" baseline="0" dirty="0" smtClean="0"/>
                        <a:t>Monto a cobrar por TR</a:t>
                      </a:r>
                      <a:endParaRPr lang="es-CO" sz="1800" b="1" kern="1200" baseline="0" dirty="0" smtClean="0">
                        <a:solidFill>
                          <a:schemeClr val="dk1"/>
                        </a:solidFill>
                        <a:latin typeface="+mn-lt"/>
                        <a:ea typeface="+mn-ea"/>
                        <a:cs typeface="+mn-cs"/>
                      </a:endParaRPr>
                    </a:p>
                  </a:txBody>
                  <a:tcPr marT="45708" marB="45708"/>
                </a:tc>
              </a:tr>
              <a:tr h="2285964">
                <a:tc gridSpan="2">
                  <a:txBody>
                    <a:bodyPr/>
                    <a:lstStyle/>
                    <a:p>
                      <a:r>
                        <a:rPr lang="es-CO" sz="1800" u="none" strike="noStrike" kern="1200" baseline="0" dirty="0" smtClean="0"/>
                        <a:t>MP = ∑</a:t>
                      </a:r>
                      <a:r>
                        <a:rPr lang="es-CO" sz="1800" u="none" strike="noStrike" kern="1200" baseline="0" dirty="0" err="1" smtClean="0"/>
                        <a:t>Tmi</a:t>
                      </a:r>
                      <a:r>
                        <a:rPr lang="es-CO" sz="1800" u="none" strike="noStrike" kern="1200" baseline="0" dirty="0" smtClean="0"/>
                        <a:t> '*' </a:t>
                      </a:r>
                      <a:r>
                        <a:rPr lang="es-CO" sz="1800" u="none" strike="noStrike" kern="1200" baseline="0" dirty="0" err="1" smtClean="0"/>
                        <a:t>Fri</a:t>
                      </a:r>
                      <a:r>
                        <a:rPr lang="es-CO" sz="1800" u="none" strike="noStrike" kern="1200" baseline="0" dirty="0" smtClean="0"/>
                        <a:t> * Ci </a:t>
                      </a:r>
                    </a:p>
                    <a:p>
                      <a:endParaRPr lang="es-CO" sz="1800" u="none" strike="noStrike" kern="1200" baseline="0" dirty="0" smtClean="0"/>
                    </a:p>
                    <a:p>
                      <a:r>
                        <a:rPr lang="es-CO" sz="1800" u="none" strike="noStrike" kern="1200" baseline="0" dirty="0" smtClean="0"/>
                        <a:t>Donde: </a:t>
                      </a:r>
                    </a:p>
                    <a:p>
                      <a:r>
                        <a:rPr lang="es-CO" sz="1800" u="none" strike="noStrike" kern="1200" baseline="0" dirty="0" smtClean="0"/>
                        <a:t>MP = Total Monto a Pagar. </a:t>
                      </a:r>
                      <a:r>
                        <a:rPr lang="es-CO" sz="1800" u="none" strike="noStrike" kern="1200" baseline="0" dirty="0" err="1" smtClean="0"/>
                        <a:t>Tmi</a:t>
                      </a:r>
                      <a:r>
                        <a:rPr lang="es-CO" sz="1800" u="none" strike="noStrike" kern="1200" baseline="0" dirty="0" smtClean="0"/>
                        <a:t> =Tarifa mínima del parámetro i. </a:t>
                      </a:r>
                      <a:r>
                        <a:rPr lang="es-CO" sz="1800" u="none" strike="noStrike" kern="1200" baseline="0" dirty="0" err="1" smtClean="0"/>
                        <a:t>Fri</a:t>
                      </a:r>
                      <a:r>
                        <a:rPr lang="es-CO" sz="1800" u="none" strike="noStrike" kern="1200" baseline="0" dirty="0" smtClean="0"/>
                        <a:t> = Factor regional del parámetro i aplicado al usuario. Ci = Carga contaminante del parámetro i vertido durante el período de cobro. n = Total de parámetros sujetos de cobro. </a:t>
                      </a:r>
                      <a:endParaRPr lang="es-CO" sz="1800" b="1" dirty="0"/>
                    </a:p>
                  </a:txBody>
                  <a:tcPr marT="45708" marB="45708"/>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138211031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1187450" y="2060575"/>
            <a:ext cx="7112000" cy="2554288"/>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es-ES_tradnl" sz="3200" b="1" dirty="0">
                <a:solidFill>
                  <a:schemeClr val="tx2">
                    <a:lumMod val="50000"/>
                  </a:schemeClr>
                </a:solidFill>
              </a:rPr>
              <a:t>EL </a:t>
            </a:r>
            <a:r>
              <a:rPr lang="es-ES_tradnl" sz="3200" b="1" u="sng" dirty="0">
                <a:solidFill>
                  <a:schemeClr val="tx2">
                    <a:lumMod val="50000"/>
                  </a:schemeClr>
                </a:solidFill>
              </a:rPr>
              <a:t>PROCESO DE CONSULTA</a:t>
            </a:r>
            <a:r>
              <a:rPr lang="es-ES_tradnl" sz="3200" b="1" dirty="0">
                <a:solidFill>
                  <a:schemeClr val="tx2">
                    <a:lumMod val="50000"/>
                  </a:schemeClr>
                </a:solidFill>
              </a:rPr>
              <a:t> PARA ESTABLECER </a:t>
            </a:r>
            <a:r>
              <a:rPr lang="es-ES_tradnl" sz="3200" b="1" dirty="0">
                <a:solidFill>
                  <a:schemeClr val="accent6">
                    <a:lumMod val="75000"/>
                  </a:schemeClr>
                </a:solidFill>
              </a:rPr>
              <a:t>LA META </a:t>
            </a:r>
            <a:r>
              <a:rPr lang="es-ES_tradnl" sz="3200" b="1" dirty="0" smtClean="0">
                <a:solidFill>
                  <a:schemeClr val="accent6">
                    <a:lumMod val="75000"/>
                  </a:schemeClr>
                </a:solidFill>
              </a:rPr>
              <a:t>GOBAL, METAS INDIVIDUALES Y METAS GRUPALES </a:t>
            </a:r>
            <a:r>
              <a:rPr lang="es-ES_tradnl" sz="3200" b="1" dirty="0">
                <a:solidFill>
                  <a:schemeClr val="tx2">
                    <a:lumMod val="50000"/>
                  </a:schemeClr>
                </a:solidFill>
              </a:rPr>
              <a:t>DE CARGAS CONTAMINANTES DE DBO5 Y SST</a:t>
            </a:r>
          </a:p>
        </p:txBody>
      </p:sp>
    </p:spTree>
    <p:extLst>
      <p:ext uri="{BB962C8B-B14F-4D97-AF65-F5344CB8AC3E}">
        <p14:creationId xmlns:p14="http://schemas.microsoft.com/office/powerpoint/2010/main" val="242884465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oup 3"/>
          <p:cNvGraphicFramePr>
            <a:graphicFrameLocks noGrp="1"/>
          </p:cNvGraphicFramePr>
          <p:nvPr>
            <p:extLst>
              <p:ext uri="{D42A27DB-BD31-4B8C-83A1-F6EECF244321}">
                <p14:modId xmlns:p14="http://schemas.microsoft.com/office/powerpoint/2010/main" val="3163535283"/>
              </p:ext>
            </p:extLst>
          </p:nvPr>
        </p:nvGraphicFramePr>
        <p:xfrm>
          <a:off x="440674" y="1850567"/>
          <a:ext cx="8328752" cy="3534377"/>
        </p:xfrm>
        <a:graphic>
          <a:graphicData uri="http://schemas.openxmlformats.org/drawingml/2006/table">
            <a:tbl>
              <a:tblPr>
                <a:tableStyleId>{793D81CF-94F2-401A-BA57-92F5A7B2D0C5}</a:tableStyleId>
              </a:tblPr>
              <a:tblGrid>
                <a:gridCol w="2653840"/>
                <a:gridCol w="5674912"/>
              </a:tblGrid>
              <a:tr h="33949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effectLst/>
                        </a:rPr>
                        <a:t>Hora </a:t>
                      </a:r>
                      <a:endParaRPr kumimoji="0" lang="es-CO"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800" u="none" strike="noStrike" cap="none" normalizeH="0" baseline="0" dirty="0" smtClean="0">
                          <a:ln>
                            <a:noFill/>
                          </a:ln>
                          <a:effectLst/>
                        </a:rPr>
                        <a:t>Tema</a:t>
                      </a:r>
                      <a:endParaRPr kumimoji="0" lang="es-CO" sz="1800" b="1"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35701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solidFill>
                            <a:schemeClr val="tx1"/>
                          </a:solidFill>
                          <a:effectLst/>
                        </a:rPr>
                        <a:t>8:00  am – 8:15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effectLst/>
                        </a:rPr>
                        <a:t>Instalación</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53752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solidFill>
                            <a:schemeClr val="tx1"/>
                          </a:solidFill>
                          <a:effectLst/>
                        </a:rPr>
                        <a:t>8:15 am –  8:35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1" fontAlgn="base" latinLnBrk="0" hangingPunct="1">
                        <a:lnSpc>
                          <a:spcPct val="100000"/>
                        </a:lnSpc>
                        <a:spcBef>
                          <a:spcPct val="50000"/>
                        </a:spcBef>
                        <a:spcAft>
                          <a:spcPct val="0"/>
                        </a:spcAft>
                        <a:buClrTx/>
                        <a:buSzTx/>
                        <a:buFontTx/>
                        <a:buNone/>
                        <a:tabLst/>
                      </a:pPr>
                      <a:r>
                        <a:rPr kumimoji="0" lang="es-CO" sz="1600" u="none" strike="noStrike" cap="none" normalizeH="0" baseline="0" dirty="0" smtClean="0">
                          <a:ln>
                            <a:noFill/>
                          </a:ln>
                          <a:effectLst/>
                        </a:rPr>
                        <a:t>Decreto 2667 de diciembre 21 de 2012 en el marco de la gestión integral del recurso hídrico</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37289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8:35 a.m. – 9:00 a.m.</a:t>
                      </a: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Reglas de juego de la consulta</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38559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09:00 a.m. – 10:00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Diseño de La consulta de metas: cronograma y contenidos</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311204">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10:00 a.m. – 10:20 a.m.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sz="1600" u="none" strike="noStrike" cap="none" normalizeH="0" baseline="0" dirty="0" smtClean="0">
                          <a:ln>
                            <a:noFill/>
                          </a:ln>
                          <a:effectLst/>
                        </a:rPr>
                        <a:t>Refrigerio</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60112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10:20 a.m. – 11:40 a.m.</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sz="1600" u="none" strike="noStrike" cap="none" normalizeH="0" baseline="0" dirty="0" smtClean="0">
                          <a:ln>
                            <a:noFill/>
                          </a:ln>
                          <a:effectLst/>
                        </a:rPr>
                        <a:t>Metodología para el diseño  sustentación de propuestas individuales y grupales  de metas de cargas de DBO5 y SST.</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r h="537523">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solidFill>
                            <a:schemeClr val="tx1"/>
                          </a:solidFill>
                          <a:effectLst/>
                        </a:rPr>
                        <a:t>11:40 m – 12:00 m</a:t>
                      </a:r>
                      <a:endParaRPr kumimoji="0" lang="es-CO"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c>
                  <a:txBody>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s-CO" sz="1600" u="none" strike="noStrike" cap="none" normalizeH="0" baseline="0" dirty="0" smtClean="0">
                          <a:ln>
                            <a:noFill/>
                          </a:ln>
                          <a:effectLst/>
                        </a:rPr>
                        <a:t>Espacio para discusión e inquietudes </a:t>
                      </a:r>
                      <a:endParaRPr kumimoji="0" lang="es-E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marL="91445" marR="91445" marT="45728" marB="45728" horzOverflow="overflow"/>
                </a:tc>
              </a:tr>
            </a:tbl>
          </a:graphicData>
        </a:graphic>
      </p:graphicFrame>
      <p:sp>
        <p:nvSpPr>
          <p:cNvPr id="7" name="1 CuadroTexto"/>
          <p:cNvSpPr txBox="1">
            <a:spLocks noChangeArrowheads="1"/>
          </p:cNvSpPr>
          <p:nvPr/>
        </p:nvSpPr>
        <p:spPr bwMode="auto">
          <a:xfrm>
            <a:off x="837281" y="467509"/>
            <a:ext cx="7116897" cy="523875"/>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sz="2800" b="1" dirty="0" smtClean="0">
                <a:solidFill>
                  <a:schemeClr val="accent1">
                    <a:lumMod val="50000"/>
                  </a:schemeClr>
                </a:solidFill>
                <a:cs typeface="+mn-cs"/>
              </a:rPr>
              <a:t>PROGRAMA DE TRABAJO</a:t>
            </a:r>
          </a:p>
        </p:txBody>
      </p:sp>
    </p:spTree>
    <p:extLst>
      <p:ext uri="{BB962C8B-B14F-4D97-AF65-F5344CB8AC3E}">
        <p14:creationId xmlns:p14="http://schemas.microsoft.com/office/powerpoint/2010/main" val="2201059727"/>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6"/>
          <p:cNvSpPr txBox="1">
            <a:spLocks noChangeArrowheads="1"/>
          </p:cNvSpPr>
          <p:nvPr/>
        </p:nvSpPr>
        <p:spPr bwMode="auto">
          <a:xfrm>
            <a:off x="527491" y="1287118"/>
            <a:ext cx="8277225" cy="493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s-ES_tradnl" altLang="es-CO" sz="2400" b="1" dirty="0" smtClean="0">
                <a:solidFill>
                  <a:srgbClr val="254061"/>
                </a:solidFill>
                <a:ea typeface="MS PGothic" panose="020B0600070205080204" pitchFamily="34" charset="-128"/>
              </a:rPr>
              <a:t>CONSULTA  </a:t>
            </a:r>
            <a:r>
              <a:rPr lang="es-ES_tradnl" altLang="es-CO" sz="2400" b="1" dirty="0">
                <a:solidFill>
                  <a:srgbClr val="254061"/>
                </a:solidFill>
                <a:ea typeface="MS PGothic" panose="020B0600070205080204" pitchFamily="34" charset="-128"/>
              </a:rPr>
              <a:t>DE  METAS DE CARGAS DE DBO5 Y SST PARA EL QUINQUENIO 2015 – 2019</a:t>
            </a:r>
          </a:p>
          <a:p>
            <a:pPr eaLnBrk="1" hangingPunct="1">
              <a:spcBef>
                <a:spcPct val="50000"/>
              </a:spcBef>
              <a:buFontTx/>
              <a:buAutoNum type="arabicPeriod"/>
            </a:pPr>
            <a:r>
              <a:rPr lang="es-ES_tradnl" altLang="es-CO" dirty="0">
                <a:ea typeface="MS PGothic" panose="020B0600070205080204" pitchFamily="34" charset="-128"/>
              </a:rPr>
              <a:t>Actualizar la LINEA  BASE de cargas de DBO5 y SST por vertimientos puntuales</a:t>
            </a:r>
          </a:p>
          <a:p>
            <a:pPr eaLnBrk="1" hangingPunct="1">
              <a:spcBef>
                <a:spcPct val="50000"/>
              </a:spcBef>
              <a:buFontTx/>
              <a:buAutoNum type="arabicPeriod"/>
            </a:pPr>
            <a:r>
              <a:rPr lang="es-ES_tradnl" altLang="es-CO" dirty="0">
                <a:ea typeface="MS PGothic" panose="020B0600070205080204" pitchFamily="34" charset="-128"/>
              </a:rPr>
              <a:t>Determinar METAS INDIVIDUALES DE CARGAS DE DBO5 Y SST con sus respectivos cronogramas</a:t>
            </a:r>
          </a:p>
          <a:p>
            <a:pPr eaLnBrk="1" hangingPunct="1">
              <a:spcBef>
                <a:spcPct val="50000"/>
              </a:spcBef>
              <a:buFontTx/>
              <a:buAutoNum type="arabicPeriod"/>
            </a:pPr>
            <a:r>
              <a:rPr lang="es-ES_tradnl" altLang="es-CO" dirty="0">
                <a:ea typeface="MS PGothic" panose="020B0600070205080204" pitchFamily="34" charset="-128"/>
              </a:rPr>
              <a:t>Determinar METAS GRUPALES de cargas de DBO5 y SST con sus respectivos cronogramas</a:t>
            </a:r>
          </a:p>
          <a:p>
            <a:pPr eaLnBrk="1" hangingPunct="1">
              <a:spcBef>
                <a:spcPct val="50000"/>
              </a:spcBef>
              <a:buFontTx/>
              <a:buAutoNum type="arabicPeriod"/>
            </a:pPr>
            <a:r>
              <a:rPr lang="es-ES_tradnl" altLang="es-CO" dirty="0">
                <a:ea typeface="MS PGothic" panose="020B0600070205080204" pitchFamily="34" charset="-128"/>
              </a:rPr>
              <a:t>Definir METAS DE CARGAS y los ajustes necesarios a los PSMV´S de los municipios y ESP´S de la jurisdicción </a:t>
            </a:r>
            <a:r>
              <a:rPr lang="es-ES_tradnl" altLang="es-CO" dirty="0" smtClean="0">
                <a:ea typeface="MS PGothic" panose="020B0600070205080204" pitchFamily="34" charset="-128"/>
              </a:rPr>
              <a:t>del AMB</a:t>
            </a:r>
            <a:endParaRPr lang="es-ES_tradnl" altLang="es-CO" dirty="0">
              <a:ea typeface="MS PGothic" panose="020B0600070205080204" pitchFamily="34" charset="-128"/>
            </a:endParaRPr>
          </a:p>
          <a:p>
            <a:pPr eaLnBrk="1" hangingPunct="1">
              <a:spcBef>
                <a:spcPct val="50000"/>
              </a:spcBef>
              <a:buFontTx/>
              <a:buAutoNum type="arabicPeriod"/>
            </a:pPr>
            <a:r>
              <a:rPr lang="es-ES_tradnl" altLang="es-CO" dirty="0">
                <a:ea typeface="MS PGothic" panose="020B0600070205080204" pitchFamily="34" charset="-128"/>
              </a:rPr>
              <a:t>Establece METAS GLOBALES (TRAMOS) DE CARGAS DE DBO5 Y SST POR CUENCAS Y TRAMOS</a:t>
            </a:r>
            <a:endParaRPr lang="es-ES_tradnl" altLang="es-CO" sz="2800" dirty="0">
              <a:ea typeface="MS PGothic" panose="020B0600070205080204" pitchFamily="34" charset="-128"/>
            </a:endParaRPr>
          </a:p>
          <a:p>
            <a:pPr algn="ctr" eaLnBrk="1" hangingPunct="1">
              <a:spcBef>
                <a:spcPct val="50000"/>
              </a:spcBef>
            </a:pPr>
            <a:endParaRPr lang="es-ES_tradnl" altLang="es-CO" sz="2800" b="1" dirty="0">
              <a:solidFill>
                <a:srgbClr val="4F6228"/>
              </a:solidFill>
              <a:ea typeface="MS PGothic" panose="020B0600070205080204" pitchFamily="34" charset="-128"/>
            </a:endParaRPr>
          </a:p>
        </p:txBody>
      </p:sp>
      <p:sp>
        <p:nvSpPr>
          <p:cNvPr id="3" name="1 Título"/>
          <p:cNvSpPr txBox="1">
            <a:spLocks/>
          </p:cNvSpPr>
          <p:nvPr/>
        </p:nvSpPr>
        <p:spPr>
          <a:xfrm>
            <a:off x="2016202" y="436811"/>
            <a:ext cx="5276965" cy="576263"/>
          </a:xfrm>
          <a:prstGeom prst="rect">
            <a:avLst/>
          </a:prstGeom>
        </p:spPr>
        <p:txBody>
          <a:bodyPr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50000"/>
              </a:spcBef>
            </a:pPr>
            <a:r>
              <a:rPr lang="es-ES_tradnl" altLang="es-CO" sz="3200" b="1" dirty="0">
                <a:solidFill>
                  <a:srgbClr val="E46C0A"/>
                </a:solidFill>
                <a:ea typeface="MS PGothic" panose="020B0600070205080204" pitchFamily="34" charset="-128"/>
              </a:rPr>
              <a:t>OBJETIVOS CENTRALES</a:t>
            </a:r>
          </a:p>
        </p:txBody>
      </p:sp>
    </p:spTree>
    <p:extLst>
      <p:ext uri="{BB962C8B-B14F-4D97-AF65-F5344CB8AC3E}">
        <p14:creationId xmlns:p14="http://schemas.microsoft.com/office/powerpoint/2010/main" val="2461199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a:hlinkClick r:id="rId2" action="ppaction://hlinksldjump"/>
          </p:cNvPr>
          <p:cNvSpPr txBox="1">
            <a:spLocks noChangeArrowheads="1"/>
          </p:cNvSpPr>
          <p:nvPr/>
        </p:nvSpPr>
        <p:spPr bwMode="auto">
          <a:xfrm>
            <a:off x="3209122" y="1581877"/>
            <a:ext cx="2087563" cy="841375"/>
          </a:xfrm>
          <a:prstGeom prst="rect">
            <a:avLst/>
          </a:prstGeom>
          <a:solidFill>
            <a:srgbClr val="FF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dirty="0">
                <a:ea typeface="MS PGothic" panose="020B0600070205080204" pitchFamily="34" charset="-128"/>
              </a:rPr>
              <a:t>Identificar la(s) cuenca(s) para el cobro de la TR</a:t>
            </a:r>
          </a:p>
        </p:txBody>
      </p:sp>
      <p:sp>
        <p:nvSpPr>
          <p:cNvPr id="21507" name="Text Box 4">
            <a:hlinkClick r:id="rId3" action="ppaction://hlinksldjump"/>
          </p:cNvPr>
          <p:cNvSpPr txBox="1">
            <a:spLocks noChangeArrowheads="1"/>
          </p:cNvSpPr>
          <p:nvPr/>
        </p:nvSpPr>
        <p:spPr bwMode="auto">
          <a:xfrm>
            <a:off x="5658635" y="1581877"/>
            <a:ext cx="1819275" cy="841375"/>
          </a:xfrm>
          <a:prstGeom prst="rect">
            <a:avLst/>
          </a:prstGeom>
          <a:solidFill>
            <a:srgbClr val="FF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Dividir la(s) cuenca(s) en tramos</a:t>
            </a:r>
          </a:p>
        </p:txBody>
      </p:sp>
      <p:sp>
        <p:nvSpPr>
          <p:cNvPr id="21508" name="Text Box 5"/>
          <p:cNvSpPr txBox="1">
            <a:spLocks noChangeArrowheads="1"/>
          </p:cNvSpPr>
          <p:nvPr/>
        </p:nvSpPr>
        <p:spPr bwMode="auto">
          <a:xfrm>
            <a:off x="689760" y="1653315"/>
            <a:ext cx="2087562" cy="584200"/>
          </a:xfrm>
          <a:prstGeom prst="rect">
            <a:avLst/>
          </a:prstGeom>
          <a:solidFill>
            <a:srgbClr val="FF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Establecer objetivos de calidad hídrica</a:t>
            </a:r>
          </a:p>
        </p:txBody>
      </p:sp>
      <p:sp>
        <p:nvSpPr>
          <p:cNvPr id="21509" name="Text Box 6">
            <a:hlinkClick r:id="rId4" action="ppaction://hlinksldjump"/>
          </p:cNvPr>
          <p:cNvSpPr txBox="1">
            <a:spLocks noChangeArrowheads="1"/>
          </p:cNvSpPr>
          <p:nvPr/>
        </p:nvSpPr>
        <p:spPr bwMode="auto">
          <a:xfrm>
            <a:off x="7295347" y="3320190"/>
            <a:ext cx="1439863" cy="830262"/>
          </a:xfrm>
          <a:prstGeom prst="rect">
            <a:avLst/>
          </a:prstGeom>
          <a:solidFill>
            <a:srgbClr val="CC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Documentar estado de calidad</a:t>
            </a:r>
          </a:p>
        </p:txBody>
      </p:sp>
      <p:sp>
        <p:nvSpPr>
          <p:cNvPr id="21510" name="Text Box 7">
            <a:hlinkClick r:id="rId5" action="ppaction://hlinksldjump"/>
          </p:cNvPr>
          <p:cNvSpPr txBox="1">
            <a:spLocks noChangeArrowheads="1"/>
          </p:cNvSpPr>
          <p:nvPr/>
        </p:nvSpPr>
        <p:spPr bwMode="auto">
          <a:xfrm>
            <a:off x="5082372" y="3261452"/>
            <a:ext cx="1819275" cy="1089025"/>
          </a:xfrm>
          <a:prstGeom prst="rect">
            <a:avLst/>
          </a:prstGeom>
          <a:solidFill>
            <a:srgbClr val="CCFFCC"/>
          </a:solidFill>
          <a:ln w="19050"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Identificar usuarios que realizan vertimientos</a:t>
            </a:r>
          </a:p>
        </p:txBody>
      </p:sp>
      <p:sp>
        <p:nvSpPr>
          <p:cNvPr id="21511" name="Text Box 8"/>
          <p:cNvSpPr txBox="1">
            <a:spLocks noChangeArrowheads="1"/>
          </p:cNvSpPr>
          <p:nvPr/>
        </p:nvSpPr>
        <p:spPr bwMode="auto">
          <a:xfrm>
            <a:off x="2921785" y="2805840"/>
            <a:ext cx="1819275" cy="841375"/>
          </a:xfrm>
          <a:prstGeom prst="rect">
            <a:avLst/>
          </a:prstGeom>
          <a:solidFill>
            <a:srgbClr val="CC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Estimar concentración y caudal</a:t>
            </a:r>
          </a:p>
        </p:txBody>
      </p:sp>
      <p:sp>
        <p:nvSpPr>
          <p:cNvPr id="21512" name="Text Box 9"/>
          <p:cNvSpPr txBox="1">
            <a:spLocks noChangeArrowheads="1"/>
          </p:cNvSpPr>
          <p:nvPr/>
        </p:nvSpPr>
        <p:spPr bwMode="auto">
          <a:xfrm>
            <a:off x="2921785" y="3885340"/>
            <a:ext cx="1819275" cy="841375"/>
          </a:xfrm>
          <a:prstGeom prst="rect">
            <a:avLst/>
          </a:prstGeom>
          <a:solidFill>
            <a:srgbClr val="CC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Permiso de vertimiento o plan de cumplimiento</a:t>
            </a:r>
          </a:p>
        </p:txBody>
      </p:sp>
      <p:sp>
        <p:nvSpPr>
          <p:cNvPr id="21513" name="Text Box 10"/>
          <p:cNvSpPr txBox="1">
            <a:spLocks noChangeArrowheads="1"/>
          </p:cNvSpPr>
          <p:nvPr/>
        </p:nvSpPr>
        <p:spPr bwMode="auto">
          <a:xfrm>
            <a:off x="2956710" y="4869590"/>
            <a:ext cx="1819275" cy="584200"/>
          </a:xfrm>
          <a:prstGeom prst="rect">
            <a:avLst/>
          </a:prstGeom>
          <a:solidFill>
            <a:srgbClr val="CCFFCC"/>
          </a:solidFill>
          <a:ln w="15875"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Usuarios individuales</a:t>
            </a:r>
          </a:p>
        </p:txBody>
      </p:sp>
      <p:sp>
        <p:nvSpPr>
          <p:cNvPr id="21514" name="Text Box 11">
            <a:hlinkClick r:id="rId6" action="ppaction://hlinksldjump"/>
          </p:cNvPr>
          <p:cNvSpPr txBox="1">
            <a:spLocks noChangeArrowheads="1"/>
          </p:cNvSpPr>
          <p:nvPr/>
        </p:nvSpPr>
        <p:spPr bwMode="auto">
          <a:xfrm>
            <a:off x="545297" y="3382102"/>
            <a:ext cx="1819275" cy="962025"/>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Calcular Línea </a:t>
            </a:r>
          </a:p>
          <a:p>
            <a:pPr eaLnBrk="1" hangingPunct="1">
              <a:spcBef>
                <a:spcPct val="20000"/>
              </a:spcBef>
            </a:pPr>
            <a:r>
              <a:rPr lang="es-CO" altLang="es-CO" sz="1600">
                <a:ea typeface="MS PGothic" panose="020B0600070205080204" pitchFamily="34" charset="-128"/>
              </a:rPr>
              <a:t>Base de Carga</a:t>
            </a:r>
          </a:p>
          <a:p>
            <a:pPr eaLnBrk="1" hangingPunct="1">
              <a:spcBef>
                <a:spcPct val="20000"/>
              </a:spcBef>
            </a:pPr>
            <a:r>
              <a:rPr lang="es-CO" altLang="es-CO" sz="1600">
                <a:ea typeface="MS PGothic" panose="020B0600070205080204" pitchFamily="34" charset="-128"/>
              </a:rPr>
              <a:t>Contaminante</a:t>
            </a:r>
          </a:p>
        </p:txBody>
      </p:sp>
      <p:sp>
        <p:nvSpPr>
          <p:cNvPr id="21515" name="Line 12"/>
          <p:cNvSpPr>
            <a:spLocks noChangeShapeType="1"/>
          </p:cNvSpPr>
          <p:nvPr/>
        </p:nvSpPr>
        <p:spPr bwMode="auto">
          <a:xfrm>
            <a:off x="2777322" y="2013677"/>
            <a:ext cx="4318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1516" name="Line 13"/>
          <p:cNvSpPr>
            <a:spLocks noChangeShapeType="1"/>
          </p:cNvSpPr>
          <p:nvPr/>
        </p:nvSpPr>
        <p:spPr bwMode="auto">
          <a:xfrm>
            <a:off x="5298272" y="2013677"/>
            <a:ext cx="360363"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1517" name="Line 14"/>
          <p:cNvSpPr>
            <a:spLocks noChangeShapeType="1"/>
          </p:cNvSpPr>
          <p:nvPr/>
        </p:nvSpPr>
        <p:spPr bwMode="auto">
          <a:xfrm>
            <a:off x="6882597" y="3813902"/>
            <a:ext cx="431800" cy="0"/>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
        <p:nvSpPr>
          <p:cNvPr id="21518" name="Line 15"/>
          <p:cNvSpPr>
            <a:spLocks noChangeShapeType="1"/>
          </p:cNvSpPr>
          <p:nvPr/>
        </p:nvSpPr>
        <p:spPr bwMode="auto">
          <a:xfrm>
            <a:off x="2345522" y="3813902"/>
            <a:ext cx="395288" cy="0"/>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
        <p:nvSpPr>
          <p:cNvPr id="21519" name="Line 16"/>
          <p:cNvSpPr>
            <a:spLocks noChangeShapeType="1"/>
          </p:cNvSpPr>
          <p:nvPr/>
        </p:nvSpPr>
        <p:spPr bwMode="auto">
          <a:xfrm>
            <a:off x="2759860" y="2869340"/>
            <a:ext cx="0" cy="230346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0" name="Line 17"/>
          <p:cNvSpPr>
            <a:spLocks noChangeShapeType="1"/>
          </p:cNvSpPr>
          <p:nvPr/>
        </p:nvSpPr>
        <p:spPr bwMode="auto">
          <a:xfrm>
            <a:off x="2759860" y="2869340"/>
            <a:ext cx="1444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1" name="Line 18"/>
          <p:cNvSpPr>
            <a:spLocks noChangeShapeType="1"/>
          </p:cNvSpPr>
          <p:nvPr/>
        </p:nvSpPr>
        <p:spPr bwMode="auto">
          <a:xfrm>
            <a:off x="2759860" y="4309202"/>
            <a:ext cx="14446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2" name="Line 19"/>
          <p:cNvSpPr>
            <a:spLocks noChangeShapeType="1"/>
          </p:cNvSpPr>
          <p:nvPr/>
        </p:nvSpPr>
        <p:spPr bwMode="auto">
          <a:xfrm>
            <a:off x="2777322" y="5172802"/>
            <a:ext cx="1444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3" name="Line 20"/>
          <p:cNvSpPr>
            <a:spLocks noChangeShapeType="1"/>
          </p:cNvSpPr>
          <p:nvPr/>
        </p:nvSpPr>
        <p:spPr bwMode="auto">
          <a:xfrm>
            <a:off x="4918860" y="2796315"/>
            <a:ext cx="0" cy="2303462"/>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4" name="Line 21"/>
          <p:cNvSpPr>
            <a:spLocks noChangeShapeType="1"/>
          </p:cNvSpPr>
          <p:nvPr/>
        </p:nvSpPr>
        <p:spPr bwMode="auto">
          <a:xfrm>
            <a:off x="4775985" y="2796315"/>
            <a:ext cx="1444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5" name="Line 22"/>
          <p:cNvSpPr>
            <a:spLocks noChangeShapeType="1"/>
          </p:cNvSpPr>
          <p:nvPr/>
        </p:nvSpPr>
        <p:spPr bwMode="auto">
          <a:xfrm>
            <a:off x="4937910" y="4245702"/>
            <a:ext cx="144462"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6" name="Line 23"/>
          <p:cNvSpPr>
            <a:spLocks noChangeShapeType="1"/>
          </p:cNvSpPr>
          <p:nvPr/>
        </p:nvSpPr>
        <p:spPr bwMode="auto">
          <a:xfrm>
            <a:off x="4775985" y="5101365"/>
            <a:ext cx="1444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7" name="Line 24"/>
          <p:cNvSpPr>
            <a:spLocks noChangeShapeType="1"/>
          </p:cNvSpPr>
          <p:nvPr/>
        </p:nvSpPr>
        <p:spPr bwMode="auto">
          <a:xfrm>
            <a:off x="4918860" y="4237765"/>
            <a:ext cx="1444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28" name="Line 25"/>
          <p:cNvSpPr>
            <a:spLocks noChangeShapeType="1"/>
          </p:cNvSpPr>
          <p:nvPr/>
        </p:nvSpPr>
        <p:spPr bwMode="auto">
          <a:xfrm>
            <a:off x="8177997" y="1940652"/>
            <a:ext cx="0" cy="1296988"/>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1529" name="Line 26"/>
          <p:cNvSpPr>
            <a:spLocks noChangeShapeType="1"/>
          </p:cNvSpPr>
          <p:nvPr/>
        </p:nvSpPr>
        <p:spPr bwMode="auto">
          <a:xfrm>
            <a:off x="7458860" y="1940652"/>
            <a:ext cx="719137" cy="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s-CO"/>
          </a:p>
        </p:txBody>
      </p:sp>
      <p:sp>
        <p:nvSpPr>
          <p:cNvPr id="21530" name="AutoShape 27"/>
          <p:cNvSpPr>
            <a:spLocks noChangeArrowheads="1"/>
          </p:cNvSpPr>
          <p:nvPr/>
        </p:nvSpPr>
        <p:spPr bwMode="auto">
          <a:xfrm>
            <a:off x="959635" y="2364515"/>
            <a:ext cx="9144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sz="2400">
              <a:ea typeface="MS PGothic" panose="020B0600070205080204" pitchFamily="34" charset="-128"/>
            </a:endParaRPr>
          </a:p>
        </p:txBody>
      </p:sp>
      <p:sp>
        <p:nvSpPr>
          <p:cNvPr id="10267" name="Text Box 6"/>
          <p:cNvSpPr txBox="1">
            <a:spLocks noChangeArrowheads="1"/>
          </p:cNvSpPr>
          <p:nvPr/>
        </p:nvSpPr>
        <p:spPr bwMode="auto">
          <a:xfrm>
            <a:off x="935038" y="242700"/>
            <a:ext cx="8208962" cy="830997"/>
          </a:xfrm>
          <a:prstGeom prst="rect">
            <a:avLst/>
          </a:prstGeom>
          <a:noFill/>
          <a:ln>
            <a:noFill/>
          </a:ln>
          <a:extLst/>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es-ES_tradnl" b="1" dirty="0" smtClean="0">
                <a:solidFill>
                  <a:schemeClr val="accent1">
                    <a:lumMod val="50000"/>
                  </a:schemeClr>
                </a:solidFill>
              </a:rPr>
              <a:t>El </a:t>
            </a:r>
            <a:r>
              <a:rPr lang="es-ES_tradnl" b="1" dirty="0">
                <a:solidFill>
                  <a:schemeClr val="accent1">
                    <a:lumMod val="50000"/>
                  </a:schemeClr>
                </a:solidFill>
              </a:rPr>
              <a:t>proceso implementación y evaluación de la tasa retributiva</a:t>
            </a:r>
          </a:p>
        </p:txBody>
      </p:sp>
      <p:sp>
        <p:nvSpPr>
          <p:cNvPr id="21532" name="Text Box 11">
            <a:hlinkClick r:id="rId6" action="ppaction://hlinksldjump"/>
          </p:cNvPr>
          <p:cNvSpPr txBox="1">
            <a:spLocks noChangeArrowheads="1"/>
          </p:cNvSpPr>
          <p:nvPr/>
        </p:nvSpPr>
        <p:spPr bwMode="auto">
          <a:xfrm>
            <a:off x="600860" y="4842602"/>
            <a:ext cx="1819275" cy="962025"/>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solidFill>
                  <a:srgbClr val="FF0000"/>
                </a:solidFill>
                <a:ea typeface="MS PGothic" panose="020B0600070205080204" pitchFamily="34" charset="-128"/>
              </a:rPr>
              <a:t>Publicar Línea </a:t>
            </a:r>
          </a:p>
          <a:p>
            <a:pPr eaLnBrk="1" hangingPunct="1">
              <a:spcBef>
                <a:spcPct val="20000"/>
              </a:spcBef>
            </a:pPr>
            <a:r>
              <a:rPr lang="es-CO" altLang="es-CO" sz="1600">
                <a:solidFill>
                  <a:srgbClr val="FF0000"/>
                </a:solidFill>
                <a:ea typeface="MS PGothic" panose="020B0600070205080204" pitchFamily="34" charset="-128"/>
              </a:rPr>
              <a:t>Base de Carga</a:t>
            </a:r>
          </a:p>
          <a:p>
            <a:pPr eaLnBrk="1" hangingPunct="1">
              <a:spcBef>
                <a:spcPct val="20000"/>
              </a:spcBef>
            </a:pPr>
            <a:r>
              <a:rPr lang="es-CO" altLang="es-CO" sz="1600">
                <a:solidFill>
                  <a:srgbClr val="FF0000"/>
                </a:solidFill>
                <a:ea typeface="MS PGothic" panose="020B0600070205080204" pitchFamily="34" charset="-128"/>
              </a:rPr>
              <a:t>Contaminante</a:t>
            </a:r>
          </a:p>
        </p:txBody>
      </p:sp>
      <p:sp>
        <p:nvSpPr>
          <p:cNvPr id="21533" name="Line 15"/>
          <p:cNvSpPr>
            <a:spLocks noChangeShapeType="1"/>
          </p:cNvSpPr>
          <p:nvPr/>
        </p:nvSpPr>
        <p:spPr bwMode="auto">
          <a:xfrm flipV="1">
            <a:off x="1462872" y="4344127"/>
            <a:ext cx="0" cy="498475"/>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Tree>
    <p:extLst>
      <p:ext uri="{BB962C8B-B14F-4D97-AF65-F5344CB8AC3E}">
        <p14:creationId xmlns:p14="http://schemas.microsoft.com/office/powerpoint/2010/main" val="1592364296"/>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362911" y="258746"/>
            <a:ext cx="7164387" cy="1079500"/>
          </a:xfrm>
          <a:prstGeom prst="rect">
            <a:avLst/>
          </a:prstGeom>
        </p:spPr>
        <p:txBody>
          <a:bodyPr/>
          <a:lstStyle/>
          <a:p>
            <a:pPr eaLnBrk="1" fontAlgn="auto" hangingPunct="1">
              <a:spcBef>
                <a:spcPct val="50000"/>
              </a:spcBef>
              <a:spcAft>
                <a:spcPts val="0"/>
              </a:spcAft>
              <a:defRPr/>
            </a:pPr>
            <a:r>
              <a:rPr lang="es-ES_tradnl" sz="2400" b="1" dirty="0" smtClean="0">
                <a:solidFill>
                  <a:schemeClr val="accent1">
                    <a:lumMod val="50000"/>
                  </a:schemeClr>
                </a:solidFill>
                <a:cs typeface="Arial" pitchFamily="34" charset="0"/>
              </a:rPr>
              <a:t>El proceso implementación y evaluación de la tasa retributiva</a:t>
            </a:r>
          </a:p>
        </p:txBody>
      </p:sp>
      <p:sp>
        <p:nvSpPr>
          <p:cNvPr id="22531" name="Text Box 10"/>
          <p:cNvSpPr txBox="1">
            <a:spLocks noChangeArrowheads="1"/>
          </p:cNvSpPr>
          <p:nvPr/>
        </p:nvSpPr>
        <p:spPr bwMode="auto">
          <a:xfrm>
            <a:off x="3583836" y="4514833"/>
            <a:ext cx="1724025" cy="831850"/>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Presentación al Consejo Directivo</a:t>
            </a:r>
          </a:p>
        </p:txBody>
      </p:sp>
      <p:grpSp>
        <p:nvGrpSpPr>
          <p:cNvPr id="22532" name="Grupo 1"/>
          <p:cNvGrpSpPr>
            <a:grpSpLocks/>
          </p:cNvGrpSpPr>
          <p:nvPr/>
        </p:nvGrpSpPr>
        <p:grpSpPr bwMode="auto">
          <a:xfrm>
            <a:off x="527899" y="1338246"/>
            <a:ext cx="8064500" cy="4224337"/>
            <a:chOff x="179388" y="2084388"/>
            <a:chExt cx="8785225" cy="4561066"/>
          </a:xfrm>
        </p:grpSpPr>
        <p:sp>
          <p:nvSpPr>
            <p:cNvPr id="22533" name="Text Box 3">
              <a:hlinkClick r:id="rId2" action="ppaction://hlinksldjump"/>
            </p:cNvPr>
            <p:cNvSpPr txBox="1">
              <a:spLocks noChangeArrowheads="1"/>
            </p:cNvSpPr>
            <p:nvPr/>
          </p:nvSpPr>
          <p:spPr bwMode="auto">
            <a:xfrm>
              <a:off x="6877050" y="3860800"/>
              <a:ext cx="1819275" cy="631299"/>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Reglas de juego de la consulta</a:t>
              </a:r>
            </a:p>
          </p:txBody>
        </p:sp>
        <p:sp>
          <p:nvSpPr>
            <p:cNvPr id="22534" name="Text Box 4">
              <a:hlinkClick r:id="rId3" action="ppaction://hlinksldjump"/>
            </p:cNvPr>
            <p:cNvSpPr txBox="1">
              <a:spLocks noChangeArrowheads="1"/>
            </p:cNvSpPr>
            <p:nvPr/>
          </p:nvSpPr>
          <p:spPr bwMode="auto">
            <a:xfrm>
              <a:off x="4643438" y="2205038"/>
              <a:ext cx="1819275" cy="1200329"/>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Diseñar y socializar metodología y formatos</a:t>
              </a:r>
            </a:p>
          </p:txBody>
        </p:sp>
        <p:sp>
          <p:nvSpPr>
            <p:cNvPr id="22535" name="Text Box 5"/>
            <p:cNvSpPr txBox="1">
              <a:spLocks noChangeArrowheads="1"/>
            </p:cNvSpPr>
            <p:nvPr/>
          </p:nvSpPr>
          <p:spPr bwMode="auto">
            <a:xfrm>
              <a:off x="2555875" y="2133600"/>
              <a:ext cx="1819275" cy="923330"/>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Acto administrativo de la consulta</a:t>
              </a:r>
            </a:p>
          </p:txBody>
        </p:sp>
        <p:sp>
          <p:nvSpPr>
            <p:cNvPr id="22536" name="Text Box 6"/>
            <p:cNvSpPr txBox="1">
              <a:spLocks noChangeArrowheads="1"/>
            </p:cNvSpPr>
            <p:nvPr/>
          </p:nvSpPr>
          <p:spPr bwMode="auto">
            <a:xfrm>
              <a:off x="4716463" y="3860800"/>
              <a:ext cx="1819275" cy="1162921"/>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Recepción y análisis de propuestas de usuarios</a:t>
              </a:r>
            </a:p>
          </p:txBody>
        </p:sp>
        <p:sp>
          <p:nvSpPr>
            <p:cNvPr id="22537" name="Text Box 7">
              <a:hlinkClick r:id="rId4" action="ppaction://hlinksldjump"/>
            </p:cNvPr>
            <p:cNvSpPr txBox="1">
              <a:spLocks noChangeArrowheads="1"/>
            </p:cNvSpPr>
            <p:nvPr/>
          </p:nvSpPr>
          <p:spPr bwMode="auto">
            <a:xfrm>
              <a:off x="323850" y="2205037"/>
              <a:ext cx="1819275" cy="923330"/>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Convocar actores de la consulta</a:t>
              </a:r>
            </a:p>
          </p:txBody>
        </p:sp>
        <p:sp>
          <p:nvSpPr>
            <p:cNvPr id="22538" name="Text Box 8">
              <a:hlinkClick r:id="rId5" action="ppaction://hlinksldjump"/>
            </p:cNvPr>
            <p:cNvSpPr txBox="1">
              <a:spLocks noChangeArrowheads="1"/>
            </p:cNvSpPr>
            <p:nvPr/>
          </p:nvSpPr>
          <p:spPr bwMode="auto">
            <a:xfrm>
              <a:off x="6731000" y="2084388"/>
              <a:ext cx="2233613" cy="1477328"/>
            </a:xfrm>
            <a:prstGeom prst="rect">
              <a:avLst/>
            </a:prstGeom>
            <a:solidFill>
              <a:srgbClr val="CC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Diseñar metodología de evaluación de las propuestas de metas</a:t>
              </a:r>
            </a:p>
          </p:txBody>
        </p:sp>
        <p:sp>
          <p:nvSpPr>
            <p:cNvPr id="22539" name="Text Box 9"/>
            <p:cNvSpPr txBox="1">
              <a:spLocks noChangeArrowheads="1"/>
            </p:cNvSpPr>
            <p:nvPr/>
          </p:nvSpPr>
          <p:spPr bwMode="auto">
            <a:xfrm>
              <a:off x="2339975" y="4005262"/>
              <a:ext cx="2106613" cy="897111"/>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Proyecto de metas de descontaminación</a:t>
              </a:r>
            </a:p>
          </p:txBody>
        </p:sp>
        <p:sp>
          <p:nvSpPr>
            <p:cNvPr id="22540" name="Text Box 10"/>
            <p:cNvSpPr txBox="1">
              <a:spLocks noChangeArrowheads="1"/>
            </p:cNvSpPr>
            <p:nvPr/>
          </p:nvSpPr>
          <p:spPr bwMode="auto">
            <a:xfrm>
              <a:off x="200474" y="5514685"/>
              <a:ext cx="1927225" cy="646331"/>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Ajuste proyecto de metas</a:t>
              </a:r>
            </a:p>
          </p:txBody>
        </p:sp>
        <p:sp>
          <p:nvSpPr>
            <p:cNvPr id="22541" name="Text Box 11"/>
            <p:cNvSpPr txBox="1">
              <a:spLocks noChangeArrowheads="1"/>
            </p:cNvSpPr>
            <p:nvPr/>
          </p:nvSpPr>
          <p:spPr bwMode="auto">
            <a:xfrm>
              <a:off x="6443663" y="5445125"/>
              <a:ext cx="2233612" cy="1200329"/>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Aprobación y </a:t>
              </a:r>
              <a:r>
                <a:rPr lang="es-CO" altLang="es-CO" sz="1600" b="1">
                  <a:solidFill>
                    <a:srgbClr val="FF0000"/>
                  </a:solidFill>
                  <a:ea typeface="MS PGothic" panose="020B0600070205080204" pitchFamily="34" charset="-128"/>
                </a:rPr>
                <a:t>publicación</a:t>
              </a:r>
              <a:r>
                <a:rPr lang="es-CO" altLang="es-CO" sz="1600">
                  <a:ea typeface="MS PGothic" panose="020B0600070205080204" pitchFamily="34" charset="-128"/>
                </a:rPr>
                <a:t> de las metas de descontaminación</a:t>
              </a:r>
            </a:p>
          </p:txBody>
        </p:sp>
        <p:sp>
          <p:nvSpPr>
            <p:cNvPr id="22542" name="Line 12"/>
            <p:cNvSpPr>
              <a:spLocks noChangeShapeType="1"/>
            </p:cNvSpPr>
            <p:nvPr/>
          </p:nvSpPr>
          <p:spPr bwMode="auto">
            <a:xfrm>
              <a:off x="2195513" y="2708275"/>
              <a:ext cx="3603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43" name="Line 13"/>
            <p:cNvSpPr>
              <a:spLocks noChangeShapeType="1"/>
            </p:cNvSpPr>
            <p:nvPr/>
          </p:nvSpPr>
          <p:spPr bwMode="auto">
            <a:xfrm>
              <a:off x="4356100" y="2708275"/>
              <a:ext cx="287338"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44" name="Line 14"/>
            <p:cNvSpPr>
              <a:spLocks noChangeShapeType="1"/>
            </p:cNvSpPr>
            <p:nvPr/>
          </p:nvSpPr>
          <p:spPr bwMode="auto">
            <a:xfrm>
              <a:off x="6443663" y="2708275"/>
              <a:ext cx="287337" cy="0"/>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45" name="Line 15"/>
            <p:cNvSpPr>
              <a:spLocks noChangeShapeType="1"/>
            </p:cNvSpPr>
            <p:nvPr/>
          </p:nvSpPr>
          <p:spPr bwMode="auto">
            <a:xfrm>
              <a:off x="7812088" y="3357563"/>
              <a:ext cx="0" cy="504825"/>
            </a:xfrm>
            <a:prstGeom prst="line">
              <a:avLst/>
            </a:prstGeom>
            <a:noFill/>
            <a:ln w="254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46" name="Line 16"/>
            <p:cNvSpPr>
              <a:spLocks noChangeShapeType="1"/>
            </p:cNvSpPr>
            <p:nvPr/>
          </p:nvSpPr>
          <p:spPr bwMode="auto">
            <a:xfrm>
              <a:off x="6516688" y="4365625"/>
              <a:ext cx="360362" cy="0"/>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
          <p:nvSpPr>
            <p:cNvPr id="22547" name="Line 17"/>
            <p:cNvSpPr>
              <a:spLocks noChangeShapeType="1"/>
            </p:cNvSpPr>
            <p:nvPr/>
          </p:nvSpPr>
          <p:spPr bwMode="auto">
            <a:xfrm>
              <a:off x="4427538" y="4437063"/>
              <a:ext cx="288925" cy="0"/>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
          <p:nvSpPr>
            <p:cNvPr id="22548" name="Line 18"/>
            <p:cNvSpPr>
              <a:spLocks noChangeShapeType="1"/>
            </p:cNvSpPr>
            <p:nvPr/>
          </p:nvSpPr>
          <p:spPr bwMode="auto">
            <a:xfrm>
              <a:off x="2124075" y="4437063"/>
              <a:ext cx="215900" cy="0"/>
            </a:xfrm>
            <a:prstGeom prst="line">
              <a:avLst/>
            </a:prstGeom>
            <a:noFill/>
            <a:ln w="222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s-CO"/>
            </a:p>
          </p:txBody>
        </p:sp>
        <p:sp>
          <p:nvSpPr>
            <p:cNvPr id="22549" name="Line 19"/>
            <p:cNvSpPr>
              <a:spLocks noChangeShapeType="1"/>
            </p:cNvSpPr>
            <p:nvPr/>
          </p:nvSpPr>
          <p:spPr bwMode="auto">
            <a:xfrm flipH="1">
              <a:off x="1187450" y="4959350"/>
              <a:ext cx="174" cy="4857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50" name="Line 19"/>
            <p:cNvSpPr>
              <a:spLocks noChangeShapeType="1"/>
            </p:cNvSpPr>
            <p:nvPr/>
          </p:nvSpPr>
          <p:spPr bwMode="auto">
            <a:xfrm>
              <a:off x="5436096" y="6021287"/>
              <a:ext cx="1007567" cy="23667"/>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2551" name="Text Box 10"/>
            <p:cNvSpPr txBox="1">
              <a:spLocks noChangeArrowheads="1"/>
            </p:cNvSpPr>
            <p:nvPr/>
          </p:nvSpPr>
          <p:spPr bwMode="auto">
            <a:xfrm>
              <a:off x="179388" y="4005263"/>
              <a:ext cx="1927225" cy="923330"/>
            </a:xfrm>
            <a:prstGeom prst="rect">
              <a:avLst/>
            </a:prstGeom>
            <a:solidFill>
              <a:srgbClr val="CCDC7B"/>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solidFill>
                    <a:srgbClr val="FF0000"/>
                  </a:solidFill>
                  <a:ea typeface="MS PGothic" panose="020B0600070205080204" pitchFamily="34" charset="-128"/>
                </a:rPr>
                <a:t>Publicación proyecto de metas</a:t>
              </a:r>
            </a:p>
          </p:txBody>
        </p:sp>
        <p:sp>
          <p:nvSpPr>
            <p:cNvPr id="22552" name="Line 19"/>
            <p:cNvSpPr>
              <a:spLocks noChangeShapeType="1"/>
            </p:cNvSpPr>
            <p:nvPr/>
          </p:nvSpPr>
          <p:spPr bwMode="auto">
            <a:xfrm>
              <a:off x="2195513" y="5922168"/>
              <a:ext cx="1269999"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grpSp>
    </p:spTree>
    <p:extLst>
      <p:ext uri="{BB962C8B-B14F-4D97-AF65-F5344CB8AC3E}">
        <p14:creationId xmlns:p14="http://schemas.microsoft.com/office/powerpoint/2010/main" val="281563993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hlinkClick r:id="rId2" action="ppaction://hlinksldjump"/>
          </p:cNvPr>
          <p:cNvSpPr txBox="1">
            <a:spLocks noChangeArrowheads="1"/>
          </p:cNvSpPr>
          <p:nvPr/>
        </p:nvSpPr>
        <p:spPr bwMode="auto">
          <a:xfrm>
            <a:off x="6269038" y="2078037"/>
            <a:ext cx="1819275" cy="863600"/>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Evaluación del cumplimiento de las metas</a:t>
            </a:r>
          </a:p>
        </p:txBody>
      </p:sp>
      <p:sp>
        <p:nvSpPr>
          <p:cNvPr id="23555" name="Text Box 4"/>
          <p:cNvSpPr txBox="1">
            <a:spLocks noChangeArrowheads="1"/>
          </p:cNvSpPr>
          <p:nvPr/>
        </p:nvSpPr>
        <p:spPr bwMode="auto">
          <a:xfrm>
            <a:off x="2916238" y="2306637"/>
            <a:ext cx="2057400" cy="619125"/>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Revisión de autodeclaraciones</a:t>
            </a:r>
          </a:p>
        </p:txBody>
      </p:sp>
      <p:sp>
        <p:nvSpPr>
          <p:cNvPr id="23556" name="Text Box 5"/>
          <p:cNvSpPr txBox="1">
            <a:spLocks noChangeArrowheads="1"/>
          </p:cNvSpPr>
          <p:nvPr/>
        </p:nvSpPr>
        <p:spPr bwMode="auto">
          <a:xfrm>
            <a:off x="1773238" y="3602037"/>
            <a:ext cx="2819400" cy="619125"/>
          </a:xfrm>
          <a:prstGeom prst="rect">
            <a:avLst/>
          </a:prstGeom>
          <a:solidFill>
            <a:srgbClr val="CCFF99"/>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Expedición de facturas o documentos equivalentes</a:t>
            </a:r>
          </a:p>
        </p:txBody>
      </p:sp>
      <p:sp>
        <p:nvSpPr>
          <p:cNvPr id="23557" name="Text Box 6">
            <a:hlinkClick r:id="rId3" action="ppaction://hlinksldjump"/>
          </p:cNvPr>
          <p:cNvSpPr txBox="1">
            <a:spLocks noChangeArrowheads="1"/>
          </p:cNvSpPr>
          <p:nvPr/>
        </p:nvSpPr>
        <p:spPr bwMode="auto">
          <a:xfrm>
            <a:off x="5811838" y="3525837"/>
            <a:ext cx="2286000" cy="619125"/>
          </a:xfrm>
          <a:prstGeom prst="rect">
            <a:avLst/>
          </a:prstGeom>
          <a:solidFill>
            <a:srgbClr val="CCFF99"/>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Cálculo del Factor Regional</a:t>
            </a:r>
          </a:p>
        </p:txBody>
      </p:sp>
      <p:sp>
        <p:nvSpPr>
          <p:cNvPr id="23558" name="Text Box 7">
            <a:hlinkClick r:id="rId4" action="ppaction://hlinksldjump"/>
          </p:cNvPr>
          <p:cNvSpPr txBox="1">
            <a:spLocks noChangeArrowheads="1"/>
          </p:cNvSpPr>
          <p:nvPr/>
        </p:nvSpPr>
        <p:spPr bwMode="auto">
          <a:xfrm>
            <a:off x="581025" y="2001837"/>
            <a:ext cx="2020888" cy="1076325"/>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Solicitud de autodeclaraciones de cargas  de DBO5 y SST</a:t>
            </a:r>
          </a:p>
        </p:txBody>
      </p:sp>
      <p:sp>
        <p:nvSpPr>
          <p:cNvPr id="23559" name="Text Box 8"/>
          <p:cNvSpPr txBox="1">
            <a:spLocks noChangeArrowheads="1"/>
          </p:cNvSpPr>
          <p:nvPr/>
        </p:nvSpPr>
        <p:spPr bwMode="auto">
          <a:xfrm>
            <a:off x="3449638" y="4808535"/>
            <a:ext cx="2106612" cy="374650"/>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Recaudo </a:t>
            </a:r>
          </a:p>
        </p:txBody>
      </p:sp>
      <p:sp>
        <p:nvSpPr>
          <p:cNvPr id="23560" name="Text Box 9">
            <a:hlinkClick r:id="rId5" action="ppaction://hlinksldjump"/>
          </p:cNvPr>
          <p:cNvSpPr txBox="1">
            <a:spLocks noChangeArrowheads="1"/>
          </p:cNvSpPr>
          <p:nvPr/>
        </p:nvSpPr>
        <p:spPr bwMode="auto">
          <a:xfrm>
            <a:off x="1444625" y="5305424"/>
            <a:ext cx="1927225" cy="374650"/>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Reclamaciones</a:t>
            </a:r>
          </a:p>
        </p:txBody>
      </p:sp>
      <p:sp>
        <p:nvSpPr>
          <p:cNvPr id="23561" name="Text Box 10"/>
          <p:cNvSpPr txBox="1">
            <a:spLocks noChangeArrowheads="1"/>
          </p:cNvSpPr>
          <p:nvPr/>
        </p:nvSpPr>
        <p:spPr bwMode="auto">
          <a:xfrm>
            <a:off x="5049838" y="1219199"/>
            <a:ext cx="2087562" cy="619125"/>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Verificación de autodeclaraciones</a:t>
            </a:r>
          </a:p>
        </p:txBody>
      </p:sp>
      <p:sp>
        <p:nvSpPr>
          <p:cNvPr id="23562" name="Text Box 11">
            <a:hlinkClick r:id="rId6" action="ppaction://hlinksldjump"/>
          </p:cNvPr>
          <p:cNvSpPr txBox="1">
            <a:spLocks noChangeArrowheads="1"/>
          </p:cNvSpPr>
          <p:nvPr/>
        </p:nvSpPr>
        <p:spPr bwMode="auto">
          <a:xfrm>
            <a:off x="6980238" y="4606922"/>
            <a:ext cx="1819275" cy="619125"/>
          </a:xfrm>
          <a:prstGeom prst="rect">
            <a:avLst/>
          </a:prstGeom>
          <a:solidFill>
            <a:srgbClr val="FFFFCC"/>
          </a:solidFill>
          <a:ln w="38100" cmpd="dbl" algn="ctr">
            <a:solidFill>
              <a:schemeClr val="tx1"/>
            </a:solidFill>
            <a:miter lim="800000"/>
            <a:headEnd/>
            <a:tailEnd/>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1600">
                <a:ea typeface="MS PGothic" panose="020B0600070205080204" pitchFamily="34" charset="-128"/>
              </a:rPr>
              <a:t>Ejecución de los recaudos</a:t>
            </a:r>
          </a:p>
        </p:txBody>
      </p:sp>
      <p:sp>
        <p:nvSpPr>
          <p:cNvPr id="23563" name="Line 12"/>
          <p:cNvSpPr>
            <a:spLocks noChangeShapeType="1"/>
          </p:cNvSpPr>
          <p:nvPr/>
        </p:nvSpPr>
        <p:spPr bwMode="auto">
          <a:xfrm>
            <a:off x="2611438" y="2687637"/>
            <a:ext cx="288925"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4" name="Line 14"/>
          <p:cNvSpPr>
            <a:spLocks noChangeShapeType="1"/>
          </p:cNvSpPr>
          <p:nvPr/>
        </p:nvSpPr>
        <p:spPr bwMode="auto">
          <a:xfrm>
            <a:off x="4973638" y="2611437"/>
            <a:ext cx="12954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5" name="Line 15"/>
          <p:cNvSpPr>
            <a:spLocks noChangeShapeType="1"/>
          </p:cNvSpPr>
          <p:nvPr/>
        </p:nvSpPr>
        <p:spPr bwMode="auto">
          <a:xfrm flipH="1">
            <a:off x="7259638" y="2925762"/>
            <a:ext cx="0" cy="600075"/>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6" name="Line 17"/>
          <p:cNvSpPr>
            <a:spLocks noChangeShapeType="1"/>
          </p:cNvSpPr>
          <p:nvPr/>
        </p:nvSpPr>
        <p:spPr bwMode="auto">
          <a:xfrm>
            <a:off x="2306638" y="4287837"/>
            <a:ext cx="3175" cy="1017587"/>
          </a:xfrm>
          <a:prstGeom prst="line">
            <a:avLst/>
          </a:prstGeom>
          <a:noFill/>
          <a:ln w="222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7" name="Line 18"/>
          <p:cNvSpPr>
            <a:spLocks noChangeShapeType="1"/>
          </p:cNvSpPr>
          <p:nvPr/>
        </p:nvSpPr>
        <p:spPr bwMode="auto">
          <a:xfrm>
            <a:off x="3830638" y="4287837"/>
            <a:ext cx="0" cy="508793"/>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8" name="Line 19"/>
          <p:cNvSpPr>
            <a:spLocks noChangeShapeType="1"/>
          </p:cNvSpPr>
          <p:nvPr/>
        </p:nvSpPr>
        <p:spPr bwMode="auto">
          <a:xfrm flipV="1">
            <a:off x="5583238" y="4960935"/>
            <a:ext cx="1401762"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69" name="Line 20"/>
          <p:cNvSpPr>
            <a:spLocks noChangeShapeType="1"/>
          </p:cNvSpPr>
          <p:nvPr/>
        </p:nvSpPr>
        <p:spPr bwMode="auto">
          <a:xfrm flipH="1">
            <a:off x="4211638" y="1697037"/>
            <a:ext cx="850900" cy="6096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23570" name="Text Box 22"/>
          <p:cNvSpPr txBox="1">
            <a:spLocks noChangeArrowheads="1"/>
          </p:cNvSpPr>
          <p:nvPr/>
        </p:nvSpPr>
        <p:spPr bwMode="auto">
          <a:xfrm>
            <a:off x="6452987" y="5314492"/>
            <a:ext cx="2346832" cy="369332"/>
          </a:xfrm>
          <a:prstGeom prst="rect">
            <a:avLst/>
          </a:prstGeom>
          <a:noFill/>
          <a:ln w="38100" cmpd="dbl"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a:ea typeface="MS PGothic" panose="020B0600070205080204" pitchFamily="34" charset="-128"/>
              </a:rPr>
              <a:t>Reporte al Ministerio</a:t>
            </a:r>
          </a:p>
        </p:txBody>
      </p:sp>
      <p:sp>
        <p:nvSpPr>
          <p:cNvPr id="23571" name="Line 24"/>
          <p:cNvSpPr>
            <a:spLocks noChangeShapeType="1"/>
          </p:cNvSpPr>
          <p:nvPr/>
        </p:nvSpPr>
        <p:spPr bwMode="auto">
          <a:xfrm flipH="1">
            <a:off x="4592638" y="3906837"/>
            <a:ext cx="1143000" cy="0"/>
          </a:xfrm>
          <a:prstGeom prst="line">
            <a:avLst/>
          </a:prstGeom>
          <a:noFill/>
          <a:ln w="222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CO"/>
          </a:p>
        </p:txBody>
      </p:sp>
      <p:sp>
        <p:nvSpPr>
          <p:cNvPr id="12308" name="Rectangle 2"/>
          <p:cNvSpPr>
            <a:spLocks noGrp="1" noChangeArrowheads="1"/>
          </p:cNvSpPr>
          <p:nvPr>
            <p:ph type="title" idx="4294967295"/>
          </p:nvPr>
        </p:nvSpPr>
        <p:spPr>
          <a:xfrm>
            <a:off x="1130300" y="180977"/>
            <a:ext cx="7654925" cy="1325562"/>
          </a:xfrm>
          <a:prstGeom prst="rect">
            <a:avLst/>
          </a:prstGeom>
        </p:spPr>
        <p:txBody>
          <a:bodyPr/>
          <a:lstStyle/>
          <a:p>
            <a:pPr eaLnBrk="1" fontAlgn="auto" hangingPunct="1">
              <a:spcAft>
                <a:spcPts val="0"/>
              </a:spcAft>
              <a:defRPr/>
            </a:pPr>
            <a:r>
              <a:rPr lang="es-ES_tradnl" sz="2400" b="1" dirty="0" smtClean="0">
                <a:solidFill>
                  <a:schemeClr val="tx2">
                    <a:lumMod val="50000"/>
                  </a:schemeClr>
                </a:solidFill>
                <a:cs typeface="Arial" pitchFamily="34" charset="0"/>
              </a:rPr>
              <a:t>La</a:t>
            </a:r>
            <a:r>
              <a:rPr lang="es-ES_tradnl" sz="2800" b="1" dirty="0" smtClean="0">
                <a:solidFill>
                  <a:schemeClr val="tx2">
                    <a:lumMod val="50000"/>
                  </a:schemeClr>
                </a:solidFill>
                <a:cs typeface="Arial" pitchFamily="34" charset="0"/>
              </a:rPr>
              <a:t> </a:t>
            </a:r>
            <a:r>
              <a:rPr lang="es-ES_tradnl" sz="2400" b="1" dirty="0" smtClean="0">
                <a:solidFill>
                  <a:schemeClr val="tx2">
                    <a:lumMod val="50000"/>
                  </a:schemeClr>
                </a:solidFill>
                <a:cs typeface="Arial" pitchFamily="34" charset="0"/>
              </a:rPr>
              <a:t>consulta </a:t>
            </a:r>
            <a:r>
              <a:rPr lang="es-ES_tradnl" sz="2400" b="1" dirty="0" smtClean="0">
                <a:solidFill>
                  <a:schemeClr val="accent1">
                    <a:lumMod val="50000"/>
                  </a:schemeClr>
                </a:solidFill>
                <a:cs typeface="Arial" pitchFamily="34" charset="0"/>
              </a:rPr>
              <a:t>de metas en el proceso implementación y evaluación de la tasa retributiva: </a:t>
            </a:r>
            <a:r>
              <a:rPr lang="es-ES_tradnl" sz="2400" b="1" dirty="0" smtClean="0">
                <a:solidFill>
                  <a:schemeClr val="accent6">
                    <a:lumMod val="75000"/>
                  </a:schemeClr>
                </a:solidFill>
                <a:cs typeface="Arial" pitchFamily="34" charset="0"/>
              </a:rPr>
              <a:t>facturación y cobro</a:t>
            </a:r>
            <a:endParaRPr lang="es-CO" sz="2400" b="1" dirty="0" smtClean="0">
              <a:solidFill>
                <a:schemeClr val="accent6">
                  <a:lumMod val="75000"/>
                </a:schemeClr>
              </a:solidFill>
              <a:cs typeface="Arial" pitchFamily="34" charset="0"/>
            </a:endParaRPr>
          </a:p>
        </p:txBody>
      </p:sp>
    </p:spTree>
    <p:extLst>
      <p:ext uri="{BB962C8B-B14F-4D97-AF65-F5344CB8AC3E}">
        <p14:creationId xmlns:p14="http://schemas.microsoft.com/office/powerpoint/2010/main" val="897978559"/>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417638" y="523846"/>
            <a:ext cx="7207250" cy="1062583"/>
          </a:xfrm>
        </p:spPr>
        <p:txBody>
          <a:bodyPr rtlCol="0" anchor="t">
            <a:normAutofit/>
          </a:bodyPr>
          <a:lstStyle/>
          <a:p>
            <a:pPr eaLnBrk="1" fontAlgn="auto" hangingPunct="1">
              <a:spcAft>
                <a:spcPts val="0"/>
              </a:spcAft>
              <a:defRPr/>
            </a:pPr>
            <a:r>
              <a:rPr lang="es-CO" sz="2800" b="1" dirty="0" smtClean="0">
                <a:solidFill>
                  <a:schemeClr val="tx2">
                    <a:lumMod val="50000"/>
                  </a:schemeClr>
                </a:solidFill>
                <a:cs typeface="Arial" pitchFamily="34" charset="0"/>
              </a:rPr>
              <a:t>Acto administrativo inicio proceso de consulta</a:t>
            </a:r>
            <a:endParaRPr lang="es-ES" sz="2800" b="1" dirty="0" smtClean="0">
              <a:solidFill>
                <a:schemeClr val="tx2">
                  <a:lumMod val="50000"/>
                </a:schemeClr>
              </a:solidFill>
              <a:cs typeface="Arial" pitchFamily="34" charset="0"/>
            </a:endParaRPr>
          </a:p>
        </p:txBody>
      </p:sp>
      <p:sp>
        <p:nvSpPr>
          <p:cNvPr id="20483" name="Rectangle 3"/>
          <p:cNvSpPr>
            <a:spLocks noGrp="1" noChangeArrowheads="1"/>
          </p:cNvSpPr>
          <p:nvPr>
            <p:ph idx="1"/>
          </p:nvPr>
        </p:nvSpPr>
        <p:spPr>
          <a:xfrm>
            <a:off x="579438" y="1250452"/>
            <a:ext cx="8229600" cy="1541463"/>
          </a:xfrm>
        </p:spPr>
        <p:txBody>
          <a:bodyPr rtlCol="0">
            <a:normAutofit/>
          </a:bodyPr>
          <a:lstStyle/>
          <a:p>
            <a:pPr marL="0" indent="0" algn="just" eaLnBrk="1" fontAlgn="auto" hangingPunct="1">
              <a:spcAft>
                <a:spcPts val="0"/>
              </a:spcAft>
              <a:buFontTx/>
              <a:buNone/>
              <a:defRPr/>
            </a:pPr>
            <a:r>
              <a:rPr lang="es-CO" sz="2000" dirty="0" smtClean="0"/>
              <a:t>De acuerdo al  </a:t>
            </a:r>
            <a:r>
              <a:rPr lang="es-CO" sz="2000" b="1" dirty="0" smtClean="0">
                <a:solidFill>
                  <a:schemeClr val="accent6">
                    <a:lumMod val="75000"/>
                  </a:schemeClr>
                </a:solidFill>
              </a:rPr>
              <a:t>artículo 12 del Decreto 2667 de 2012</a:t>
            </a:r>
            <a:r>
              <a:rPr lang="es-CO" sz="2000" dirty="0" smtClean="0"/>
              <a:t>, el proceso de consulta y establecimiento de meta de reducción, se iniciará formalmente mediante acto administrativo, el cual deberá contener la duración y el procedimiento.</a:t>
            </a:r>
          </a:p>
          <a:p>
            <a:pPr marL="0" indent="0" algn="just" eaLnBrk="1" fontAlgn="auto" hangingPunct="1">
              <a:spcAft>
                <a:spcPts val="0"/>
              </a:spcAft>
              <a:buFontTx/>
              <a:buNone/>
              <a:defRPr/>
            </a:pPr>
            <a:endParaRPr lang="es-CO" sz="2000" dirty="0" smtClean="0"/>
          </a:p>
          <a:p>
            <a:pPr marL="0" indent="0" eaLnBrk="1" fontAlgn="auto" hangingPunct="1">
              <a:spcAft>
                <a:spcPts val="0"/>
              </a:spcAft>
              <a:defRPr/>
            </a:pPr>
            <a:endParaRPr lang="es-ES" dirty="0" smtClean="0"/>
          </a:p>
        </p:txBody>
      </p:sp>
      <p:sp>
        <p:nvSpPr>
          <p:cNvPr id="24580" name="AutoShape 4"/>
          <p:cNvSpPr>
            <a:spLocks noChangeArrowheads="1"/>
          </p:cNvSpPr>
          <p:nvPr/>
        </p:nvSpPr>
        <p:spPr bwMode="auto">
          <a:xfrm>
            <a:off x="1309688" y="2428358"/>
            <a:ext cx="6769100" cy="3240088"/>
          </a:xfrm>
          <a:prstGeom prst="flowChartDocumen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CO" altLang="es-CO" sz="2400">
              <a:ea typeface="MS PGothic" panose="020B0600070205080204" pitchFamily="34" charset="-128"/>
            </a:endParaRPr>
          </a:p>
        </p:txBody>
      </p:sp>
      <p:sp>
        <p:nvSpPr>
          <p:cNvPr id="24581" name="Text Box 6"/>
          <p:cNvSpPr txBox="1">
            <a:spLocks noChangeArrowheads="1"/>
          </p:cNvSpPr>
          <p:nvPr/>
        </p:nvSpPr>
        <p:spPr bwMode="auto">
          <a:xfrm>
            <a:off x="1525588" y="2617271"/>
            <a:ext cx="65532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s-CO" altLang="es-CO" b="1" dirty="0">
                <a:ea typeface="MS PGothic" panose="020B0600070205080204" pitchFamily="34" charset="-128"/>
              </a:rPr>
              <a:t>Resolución </a:t>
            </a:r>
            <a:r>
              <a:rPr lang="es-CO" altLang="es-CO" b="1" dirty="0" smtClean="0">
                <a:ea typeface="MS PGothic" panose="020B0600070205080204" pitchFamily="34" charset="-128"/>
              </a:rPr>
              <a:t>AMB </a:t>
            </a:r>
            <a:r>
              <a:rPr lang="es-CO" b="1" dirty="0"/>
              <a:t>000045</a:t>
            </a:r>
            <a:r>
              <a:rPr lang="es-CO" altLang="es-CO" b="1" dirty="0" smtClean="0">
                <a:ea typeface="MS PGothic" panose="020B0600070205080204" pitchFamily="34" charset="-128"/>
              </a:rPr>
              <a:t> </a:t>
            </a:r>
            <a:r>
              <a:rPr lang="es-CO" altLang="es-CO" b="1" dirty="0">
                <a:ea typeface="MS PGothic" panose="020B0600070205080204" pitchFamily="34" charset="-128"/>
              </a:rPr>
              <a:t>DE </a:t>
            </a:r>
            <a:r>
              <a:rPr lang="es-CO" altLang="es-CO" b="1" dirty="0" smtClean="0">
                <a:ea typeface="MS PGothic" panose="020B0600070205080204" pitchFamily="34" charset="-128"/>
              </a:rPr>
              <a:t>2015</a:t>
            </a:r>
            <a:endParaRPr lang="es-CO" altLang="es-CO" b="1" dirty="0">
              <a:ea typeface="MS PGothic" panose="020B0600070205080204" pitchFamily="34" charset="-128"/>
            </a:endParaRPr>
          </a:p>
          <a:p>
            <a:pPr eaLnBrk="1" hangingPunct="1"/>
            <a:endParaRPr lang="es-CO" altLang="es-CO" b="1" dirty="0">
              <a:ea typeface="MS PGothic" panose="020B0600070205080204" pitchFamily="34" charset="-128"/>
            </a:endParaRPr>
          </a:p>
          <a:p>
            <a:pPr eaLnBrk="1" hangingPunct="1"/>
            <a:r>
              <a:rPr lang="es-CO" altLang="es-CO" dirty="0">
                <a:cs typeface="Times New Roman" panose="02020603050405020304" pitchFamily="18" charset="0"/>
              </a:rPr>
              <a:t>“Por medio de la cual se inicia y se reglamenta el Proceso de Consulta para la fijación de las metas de cargas contaminantes de DBO5 y SST por vertimientos puntuales a los cuerpos superficiales en la jurisdicción </a:t>
            </a:r>
            <a:r>
              <a:rPr lang="es-CO" altLang="es-CO" dirty="0" smtClean="0">
                <a:cs typeface="Times New Roman" panose="02020603050405020304" pitchFamily="18" charset="0"/>
              </a:rPr>
              <a:t>del AMB para </a:t>
            </a:r>
            <a:r>
              <a:rPr lang="es-CO" altLang="es-CO" dirty="0">
                <a:cs typeface="Times New Roman" panose="02020603050405020304" pitchFamily="18" charset="0"/>
              </a:rPr>
              <a:t>el periodo 2015-2019", y se establece su metodología conforme a lo establecido en el Decreto 2667 de 2012”</a:t>
            </a:r>
            <a:endParaRPr lang="es-CO" altLang="es-CO" dirty="0">
              <a:ea typeface="MS PGothic" panose="020B0600070205080204" pitchFamily="34" charset="-128"/>
            </a:endParaRPr>
          </a:p>
          <a:p>
            <a:pPr eaLnBrk="1" hangingPunct="1"/>
            <a:endParaRPr lang="es-ES" altLang="es-CO" dirty="0">
              <a:ea typeface="MS PGothic" panose="020B0600070205080204" pitchFamily="34" charset="-128"/>
            </a:endParaRPr>
          </a:p>
        </p:txBody>
      </p:sp>
    </p:spTree>
    <p:extLst>
      <p:ext uri="{BB962C8B-B14F-4D97-AF65-F5344CB8AC3E}">
        <p14:creationId xmlns:p14="http://schemas.microsoft.com/office/powerpoint/2010/main" val="476360597"/>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359388" y="376027"/>
            <a:ext cx="7894781" cy="1079500"/>
          </a:xfrm>
        </p:spPr>
        <p:txBody>
          <a:bodyPr rtlCol="0" anchor="t">
            <a:noAutofit/>
          </a:bodyPr>
          <a:lstStyle/>
          <a:p>
            <a:pPr eaLnBrk="1" fontAlgn="auto" hangingPunct="1">
              <a:spcAft>
                <a:spcPts val="0"/>
              </a:spcAft>
              <a:defRPr/>
            </a:pPr>
            <a:r>
              <a:rPr lang="es-CO" sz="3200" b="1" dirty="0" smtClean="0">
                <a:solidFill>
                  <a:schemeClr val="tx2">
                    <a:lumMod val="50000"/>
                  </a:schemeClr>
                </a:solidFill>
                <a:cs typeface="Arial" pitchFamily="34" charset="0"/>
              </a:rPr>
              <a:t>Proceso de Consulta, metas de cargas</a:t>
            </a:r>
            <a:r>
              <a:rPr lang="es-CO" sz="3200" dirty="0" smtClean="0">
                <a:solidFill>
                  <a:schemeClr val="tx2">
                    <a:lumMod val="50000"/>
                  </a:schemeClr>
                </a:solidFill>
                <a:cs typeface="Arial" pitchFamily="34" charset="0"/>
              </a:rPr>
              <a:t> </a:t>
            </a:r>
            <a:r>
              <a:rPr lang="es-CO" sz="3200" b="1" dirty="0" smtClean="0">
                <a:solidFill>
                  <a:schemeClr val="tx2">
                    <a:lumMod val="50000"/>
                  </a:schemeClr>
                </a:solidFill>
                <a:cs typeface="Arial" pitchFamily="34" charset="0"/>
              </a:rPr>
              <a:t>AMB</a:t>
            </a:r>
            <a:endParaRPr lang="es-ES" sz="3200" b="1" dirty="0" smtClean="0">
              <a:solidFill>
                <a:schemeClr val="tx2">
                  <a:lumMod val="50000"/>
                </a:schemeClr>
              </a:solidFill>
              <a:cs typeface="Arial" pitchFamily="34" charset="0"/>
            </a:endParaRPr>
          </a:p>
        </p:txBody>
      </p:sp>
      <p:sp>
        <p:nvSpPr>
          <p:cNvPr id="25603" name="Rectangle 3"/>
          <p:cNvSpPr>
            <a:spLocks noGrp="1" noChangeArrowheads="1"/>
          </p:cNvSpPr>
          <p:nvPr>
            <p:ph idx="1"/>
          </p:nvPr>
        </p:nvSpPr>
        <p:spPr bwMode="auto">
          <a:xfrm>
            <a:off x="710320" y="1183807"/>
            <a:ext cx="7973095" cy="39861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6575" indent="-536575"/>
            <a:r>
              <a:rPr lang="es-CO" altLang="es-CO" sz="2000" dirty="0" smtClean="0"/>
              <a:t>Acto administrativo que da inicio al Proceso de Consulta: resolución </a:t>
            </a:r>
            <a:r>
              <a:rPr lang="es-CO" sz="2000" dirty="0"/>
              <a:t>000045</a:t>
            </a:r>
            <a:r>
              <a:rPr lang="es-CO" altLang="es-CO" sz="2000" dirty="0" smtClean="0"/>
              <a:t> de febrero de 2015. </a:t>
            </a:r>
            <a:r>
              <a:rPr lang="es-CO" altLang="es-CO" sz="2200" b="1" dirty="0" smtClean="0"/>
              <a:t>Fases de Consulta: </a:t>
            </a:r>
          </a:p>
          <a:p>
            <a:pPr marL="536575" indent="-536575" eaLnBrk="1" hangingPunct="1"/>
            <a:endParaRPr lang="es-ES" altLang="es-CO" sz="1800" dirty="0" smtClean="0"/>
          </a:p>
        </p:txBody>
      </p:sp>
      <p:sp>
        <p:nvSpPr>
          <p:cNvPr id="19460" name="AutoShape 4"/>
          <p:cNvSpPr>
            <a:spLocks noChangeArrowheads="1"/>
          </p:cNvSpPr>
          <p:nvPr/>
        </p:nvSpPr>
        <p:spPr bwMode="auto">
          <a:xfrm rot="5400000" flipV="1">
            <a:off x="-60493" y="2922588"/>
            <a:ext cx="3816350" cy="2303462"/>
          </a:xfrm>
          <a:custGeom>
            <a:avLst/>
            <a:gdLst>
              <a:gd name="T0" fmla="*/ 589998169 w 21600"/>
              <a:gd name="T1" fmla="*/ 122822620 h 21600"/>
              <a:gd name="T2" fmla="*/ 337141836 w 21600"/>
              <a:gd name="T3" fmla="*/ 245645240 h 21600"/>
              <a:gd name="T4" fmla="*/ 84285503 w 21600"/>
              <a:gd name="T5" fmla="*/ 122822620 h 21600"/>
              <a:gd name="T6" fmla="*/ 33714183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00"/>
          </a:solidFill>
          <a:ln w="9525" algn="ctr">
            <a:solidFill>
              <a:schemeClr val="bg1"/>
            </a:solidFill>
            <a:miter lim="800000"/>
            <a:headEnd/>
            <a:tailEnd/>
          </a:ln>
        </p:spPr>
        <p:txBody>
          <a:bodyPr wrap="none" anchor="ctr"/>
          <a:lstStyle/>
          <a:p>
            <a:pPr eaLnBrk="1" fontAlgn="auto" hangingPunct="1">
              <a:spcBef>
                <a:spcPts val="0"/>
              </a:spcBef>
              <a:spcAft>
                <a:spcPts val="0"/>
              </a:spcAft>
              <a:defRPr/>
            </a:pPr>
            <a:endParaRPr lang="es-CO">
              <a:latin typeface="+mn-lt"/>
              <a:cs typeface="+mn-cs"/>
            </a:endParaRPr>
          </a:p>
        </p:txBody>
      </p:sp>
      <p:sp>
        <p:nvSpPr>
          <p:cNvPr id="25605" name="AutoShape 5"/>
          <p:cNvSpPr>
            <a:spLocks noChangeArrowheads="1"/>
          </p:cNvSpPr>
          <p:nvPr/>
        </p:nvSpPr>
        <p:spPr bwMode="auto">
          <a:xfrm rot="5400000" flipV="1">
            <a:off x="2506495" y="2676525"/>
            <a:ext cx="3887787" cy="2663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00B050"/>
          </a:solidFill>
          <a:ln>
            <a:noFill/>
          </a:ln>
        </p:spPr>
        <p:txBody>
          <a:bodyPr wrap="none" anchor="ctr"/>
          <a:lstStyle/>
          <a:p>
            <a:endParaRPr lang="es-CO"/>
          </a:p>
        </p:txBody>
      </p:sp>
      <p:sp>
        <p:nvSpPr>
          <p:cNvPr id="19462" name="AutoShape 6"/>
          <p:cNvSpPr>
            <a:spLocks noChangeArrowheads="1"/>
          </p:cNvSpPr>
          <p:nvPr/>
        </p:nvSpPr>
        <p:spPr bwMode="auto">
          <a:xfrm rot="5400000" flipV="1">
            <a:off x="5422732" y="2473325"/>
            <a:ext cx="3887788" cy="2806700"/>
          </a:xfrm>
          <a:custGeom>
            <a:avLst/>
            <a:gdLst>
              <a:gd name="T0" fmla="*/ 612292974 w 21600"/>
              <a:gd name="T1" fmla="*/ 182351039 h 21600"/>
              <a:gd name="T2" fmla="*/ 349881751 w 21600"/>
              <a:gd name="T3" fmla="*/ 364702078 h 21600"/>
              <a:gd name="T4" fmla="*/ 87470348 w 21600"/>
              <a:gd name="T5" fmla="*/ 182351039 h 21600"/>
              <a:gd name="T6" fmla="*/ 349881751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2"/>
          </a:solidFill>
          <a:ln>
            <a:noFill/>
          </a:ln>
          <a:extLst/>
        </p:spPr>
        <p:txBody>
          <a:bodyPr wrap="none" anchor="ctr"/>
          <a:lstStyle/>
          <a:p>
            <a:pPr eaLnBrk="1" fontAlgn="auto" hangingPunct="1">
              <a:spcBef>
                <a:spcPts val="0"/>
              </a:spcBef>
              <a:spcAft>
                <a:spcPts val="0"/>
              </a:spcAft>
              <a:defRPr/>
            </a:pPr>
            <a:endParaRPr lang="es-CO">
              <a:latin typeface="+mn-lt"/>
              <a:cs typeface="+mn-cs"/>
            </a:endParaRPr>
          </a:p>
        </p:txBody>
      </p:sp>
      <p:sp>
        <p:nvSpPr>
          <p:cNvPr id="25607" name="Text Box 7"/>
          <p:cNvSpPr txBox="1">
            <a:spLocks noChangeArrowheads="1"/>
          </p:cNvSpPr>
          <p:nvPr/>
        </p:nvSpPr>
        <p:spPr bwMode="auto">
          <a:xfrm>
            <a:off x="741988" y="3180556"/>
            <a:ext cx="216058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s-CO" altLang="es-CO" sz="2000" u="sng" dirty="0">
                <a:ea typeface="MS PGothic" panose="020B0600070205080204" pitchFamily="34" charset="-128"/>
              </a:rPr>
              <a:t>Etapa 1: socialización</a:t>
            </a:r>
            <a:r>
              <a:rPr lang="es-CO" altLang="es-CO" sz="2000" dirty="0">
                <a:ea typeface="MS PGothic" panose="020B0600070205080204" pitchFamily="34" charset="-128"/>
              </a:rPr>
              <a:t> </a:t>
            </a:r>
          </a:p>
          <a:p>
            <a:pPr eaLnBrk="1" hangingPunct="1">
              <a:spcBef>
                <a:spcPct val="20000"/>
              </a:spcBef>
            </a:pPr>
            <a:r>
              <a:rPr lang="es-CO" altLang="es-CO" sz="2000" dirty="0">
                <a:ea typeface="MS PGothic" panose="020B0600070205080204" pitchFamily="34" charset="-128"/>
              </a:rPr>
              <a:t>Proceso de socialización del Decreto 2667 de 2012</a:t>
            </a:r>
            <a:endParaRPr lang="es-ES" altLang="es-CO" sz="2000" dirty="0">
              <a:latin typeface="Times New Roman" panose="02020603050405020304" pitchFamily="18" charset="0"/>
              <a:ea typeface="MS PGothic" panose="020B0600070205080204" pitchFamily="34" charset="-128"/>
            </a:endParaRPr>
          </a:p>
        </p:txBody>
      </p:sp>
      <p:sp>
        <p:nvSpPr>
          <p:cNvPr id="25608" name="Text Box 8"/>
          <p:cNvSpPr txBox="1">
            <a:spLocks noChangeArrowheads="1"/>
          </p:cNvSpPr>
          <p:nvPr/>
        </p:nvSpPr>
        <p:spPr bwMode="auto">
          <a:xfrm>
            <a:off x="3262938" y="3286919"/>
            <a:ext cx="237648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CO" altLang="es-CO" sz="2000" u="sng" dirty="0">
                <a:ea typeface="MS PGothic" panose="020B0600070205080204" pitchFamily="34" charset="-128"/>
              </a:rPr>
              <a:t>Etapa 2</a:t>
            </a:r>
            <a:r>
              <a:rPr lang="es-CO" altLang="es-CO" sz="2000" dirty="0">
                <a:ea typeface="MS PGothic" panose="020B0600070205080204" pitchFamily="34" charset="-128"/>
              </a:rPr>
              <a:t>  </a:t>
            </a:r>
          </a:p>
          <a:p>
            <a:pPr eaLnBrk="1" hangingPunct="1">
              <a:spcBef>
                <a:spcPct val="50000"/>
              </a:spcBef>
            </a:pPr>
            <a:r>
              <a:rPr lang="es-CO" altLang="es-CO" sz="2000" dirty="0">
                <a:ea typeface="MS PGothic" panose="020B0600070205080204" pitchFamily="34" charset="-128"/>
              </a:rPr>
              <a:t>Mesa de consulta de meta de cargas contaminantes</a:t>
            </a:r>
            <a:endParaRPr lang="es-ES" altLang="es-CO" sz="2000" dirty="0">
              <a:ea typeface="MS PGothic" panose="020B0600070205080204" pitchFamily="34" charset="-128"/>
            </a:endParaRPr>
          </a:p>
        </p:txBody>
      </p:sp>
      <p:sp>
        <p:nvSpPr>
          <p:cNvPr id="25609" name="Text Box 9"/>
          <p:cNvSpPr txBox="1">
            <a:spLocks noChangeArrowheads="1"/>
          </p:cNvSpPr>
          <p:nvPr/>
        </p:nvSpPr>
        <p:spPr bwMode="auto">
          <a:xfrm>
            <a:off x="6142663" y="3156744"/>
            <a:ext cx="237648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s-CO" altLang="es-CO" sz="2000" u="sng" dirty="0">
                <a:ea typeface="MS PGothic" panose="020B0600070205080204" pitchFamily="34" charset="-128"/>
              </a:rPr>
              <a:t>Etapa 3</a:t>
            </a:r>
            <a:r>
              <a:rPr lang="es-CO" altLang="es-CO" sz="2000" dirty="0">
                <a:ea typeface="MS PGothic" panose="020B0600070205080204" pitchFamily="34" charset="-128"/>
              </a:rPr>
              <a:t>  </a:t>
            </a:r>
          </a:p>
          <a:p>
            <a:pPr eaLnBrk="1" hangingPunct="1">
              <a:spcBef>
                <a:spcPct val="50000"/>
              </a:spcBef>
            </a:pPr>
            <a:r>
              <a:rPr lang="es-CO" altLang="es-CO" sz="2000" dirty="0">
                <a:ea typeface="MS PGothic" panose="020B0600070205080204" pitchFamily="34" charset="-128"/>
              </a:rPr>
              <a:t>Formulación de Propuesta de Meta Definitiva</a:t>
            </a:r>
            <a:endParaRPr lang="es-ES" altLang="es-CO" sz="2000" dirty="0">
              <a:ea typeface="MS PGothic" panose="020B0600070205080204" pitchFamily="34" charset="-128"/>
            </a:endParaRPr>
          </a:p>
        </p:txBody>
      </p:sp>
    </p:spTree>
    <p:extLst>
      <p:ext uri="{BB962C8B-B14F-4D97-AF65-F5344CB8AC3E}">
        <p14:creationId xmlns:p14="http://schemas.microsoft.com/office/powerpoint/2010/main" val="3844197207"/>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sz="1600" dirty="0" smtClean="0"/>
              <a:t>RESUMEN DE LA CONSULTA DE METAS COMO MECANISMO DE PARTICIPACIÓN</a:t>
            </a:r>
            <a:endParaRPr lang="es-CO" sz="1600" dirty="0"/>
          </a:p>
        </p:txBody>
      </p:sp>
      <p:sp>
        <p:nvSpPr>
          <p:cNvPr id="3" name="Marcador de contenido 2"/>
          <p:cNvSpPr>
            <a:spLocks noGrp="1"/>
          </p:cNvSpPr>
          <p:nvPr>
            <p:ph idx="1"/>
          </p:nvPr>
        </p:nvSpPr>
        <p:spPr/>
        <p:txBody>
          <a:bodyPr/>
          <a:lstStyle/>
          <a:p>
            <a:endParaRPr lang="es-CO" dirty="0"/>
          </a:p>
        </p:txBody>
      </p:sp>
    </p:spTree>
    <p:extLst>
      <p:ext uri="{BB962C8B-B14F-4D97-AF65-F5344CB8AC3E}">
        <p14:creationId xmlns:p14="http://schemas.microsoft.com/office/powerpoint/2010/main" val="124425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650" y="2349500"/>
            <a:ext cx="7632700" cy="2232025"/>
          </a:xfrm>
        </p:spPr>
        <p:txBody>
          <a:bodyPr rtlCol="0">
            <a:noAutofit/>
          </a:bodyPr>
          <a:lstStyle/>
          <a:p>
            <a:pPr algn="ctr" eaLnBrk="1" fontAlgn="auto" hangingPunct="1">
              <a:spcAft>
                <a:spcPts val="0"/>
              </a:spcAft>
              <a:defRPr/>
            </a:pPr>
            <a:r>
              <a:rPr lang="es-CO" sz="3200" kern="0" dirty="0">
                <a:solidFill>
                  <a:schemeClr val="accent1">
                    <a:lumMod val="50000"/>
                  </a:schemeClr>
                </a:solidFill>
                <a:latin typeface="Arial" panose="020B0604020202020204" pitchFamily="34" charset="0"/>
                <a:ea typeface="ＭＳ Ｐゴシック" panose="020B0600070205080204" pitchFamily="34" charset="-128"/>
                <a:cs typeface="+mn-cs"/>
              </a:rPr>
              <a:t>REGLAS DE JUEGO DE LA CONSULTA DE METAS DE CARGAS DE DBO5 Y SST PARA EL QUINQUENIO 2015 -2019</a:t>
            </a:r>
          </a:p>
        </p:txBody>
      </p:sp>
    </p:spTree>
    <p:extLst>
      <p:ext uri="{BB962C8B-B14F-4D97-AF65-F5344CB8AC3E}">
        <p14:creationId xmlns:p14="http://schemas.microsoft.com/office/powerpoint/2010/main" val="3819876706"/>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1525588" y="243660"/>
            <a:ext cx="6715029" cy="830997"/>
          </a:xfrm>
          <a:prstGeom prst="rect">
            <a:avLst/>
          </a:prstGeom>
          <a:noFill/>
          <a:ln>
            <a:noFill/>
          </a:ln>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s-CO" b="1" dirty="0">
                <a:solidFill>
                  <a:schemeClr val="tx2">
                    <a:lumMod val="50000"/>
                  </a:schemeClr>
                </a:solidFill>
                <a:cs typeface="+mn-cs"/>
              </a:rPr>
              <a:t>Principios especiales de la consulta de metas de </a:t>
            </a:r>
            <a:r>
              <a:rPr lang="es-CO" b="1" dirty="0" smtClean="0">
                <a:solidFill>
                  <a:schemeClr val="tx2">
                    <a:lumMod val="50000"/>
                  </a:schemeClr>
                </a:solidFill>
                <a:cs typeface="+mn-cs"/>
              </a:rPr>
              <a:t> cargas de DBO5 Y SST</a:t>
            </a:r>
            <a:endParaRPr lang="es-CO" b="1" dirty="0">
              <a:solidFill>
                <a:schemeClr val="tx2">
                  <a:lumMod val="50000"/>
                </a:schemeClr>
              </a:solidFill>
              <a:cs typeface="+mn-cs"/>
            </a:endParaRPr>
          </a:p>
        </p:txBody>
      </p:sp>
      <p:sp>
        <p:nvSpPr>
          <p:cNvPr id="27651" name="2 CuadroTexto"/>
          <p:cNvSpPr txBox="1">
            <a:spLocks noChangeArrowheads="1"/>
          </p:cNvSpPr>
          <p:nvPr/>
        </p:nvSpPr>
        <p:spPr bwMode="auto">
          <a:xfrm>
            <a:off x="721357" y="2031206"/>
            <a:ext cx="4824412"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s-CO" altLang="es-CO" sz="2000" dirty="0">
                <a:ea typeface="MS PGothic" panose="020B0600070205080204" pitchFamily="34" charset="-128"/>
              </a:rPr>
              <a:t>El interés común por encima de los intereses particulares</a:t>
            </a:r>
          </a:p>
          <a:p>
            <a:pPr eaLnBrk="1" hangingPunct="1">
              <a:buFont typeface="Arial" panose="020B0604020202020204" pitchFamily="34" charset="0"/>
              <a:buChar char="•"/>
            </a:pPr>
            <a:r>
              <a:rPr lang="es-CO" altLang="es-CO" sz="2000" dirty="0">
                <a:ea typeface="MS PGothic" panose="020B0600070205080204" pitchFamily="34" charset="-128"/>
              </a:rPr>
              <a:t>Duros y críticos en el análisis de los temas, pero respetuosos con las personas y las instituciones</a:t>
            </a:r>
          </a:p>
          <a:p>
            <a:pPr eaLnBrk="1" hangingPunct="1">
              <a:buFont typeface="Arial" panose="020B0604020202020204" pitchFamily="34" charset="0"/>
              <a:buChar char="•"/>
            </a:pPr>
            <a:r>
              <a:rPr lang="es-CO" altLang="es-CO" sz="2000" dirty="0">
                <a:ea typeface="MS PGothic" panose="020B0600070205080204" pitchFamily="34" charset="-128"/>
              </a:rPr>
              <a:t>Respeto por la diferencia</a:t>
            </a:r>
          </a:p>
          <a:p>
            <a:pPr eaLnBrk="1" hangingPunct="1">
              <a:buFont typeface="Arial" panose="020B0604020202020204" pitchFamily="34" charset="0"/>
              <a:buChar char="•"/>
            </a:pPr>
            <a:r>
              <a:rPr lang="es-CO" altLang="es-CO" sz="2000" dirty="0">
                <a:ea typeface="MS PGothic" panose="020B0600070205080204" pitchFamily="34" charset="-128"/>
              </a:rPr>
              <a:t>Información oportuna y veraz para la toma de decisiones y la actuación eficaz</a:t>
            </a:r>
          </a:p>
        </p:txBody>
      </p:sp>
      <p:pic>
        <p:nvPicPr>
          <p:cNvPr id="27652" name="Picture 2" descr="C:\Users\Luis Fernando Castro\AppData\Local\Microsoft\Windows\Temporary Internet Files\Content.IE5\D9M6LLJA\MC90019776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0738" y="2336006"/>
            <a:ext cx="2489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755741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988955" y="334466"/>
            <a:ext cx="8366125" cy="584200"/>
          </a:xfrm>
          <a:prstGeom prst="rect">
            <a:avLst/>
          </a:prstGeom>
          <a:no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s-CO" sz="3200" b="1" dirty="0" smtClean="0">
                <a:solidFill>
                  <a:schemeClr val="tx2">
                    <a:lumMod val="50000"/>
                  </a:schemeClr>
                </a:solidFill>
                <a:cs typeface="+mn-cs"/>
              </a:rPr>
              <a:t>Marco normativo – base no negociable</a:t>
            </a:r>
            <a:endParaRPr lang="es-CO" sz="3200" b="1" dirty="0">
              <a:solidFill>
                <a:schemeClr val="tx2">
                  <a:lumMod val="50000"/>
                </a:schemeClr>
              </a:solidFill>
              <a:cs typeface="+mn-cs"/>
            </a:endParaRPr>
          </a:p>
        </p:txBody>
      </p:sp>
      <p:pic>
        <p:nvPicPr>
          <p:cNvPr id="28675" name="Picture 2" descr="C:\Users\Luis Fernando Castro\AppData\Local\Microsoft\Windows\Temporary Internet Files\Content.IE5\D9M6LLJA\MC900197760[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2502213"/>
            <a:ext cx="2489200"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2 CuadroTexto"/>
          <p:cNvSpPr txBox="1">
            <a:spLocks noChangeArrowheads="1"/>
          </p:cNvSpPr>
          <p:nvPr/>
        </p:nvSpPr>
        <p:spPr bwMode="auto">
          <a:xfrm>
            <a:off x="395288" y="1704842"/>
            <a:ext cx="55451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s-CO" altLang="es-CO" sz="1600" dirty="0">
                <a:ea typeface="MS PGothic" panose="020B0600070205080204" pitchFamily="34" charset="-128"/>
              </a:rPr>
              <a:t>LINEA BASE DE USUARIOS  Y CARGAS DE DBO5 Y SST</a:t>
            </a:r>
          </a:p>
          <a:p>
            <a:pPr eaLnBrk="1" hangingPunct="1">
              <a:buFont typeface="Arial" panose="020B0604020202020204" pitchFamily="34" charset="0"/>
              <a:buChar char="•"/>
            </a:pPr>
            <a:r>
              <a:rPr lang="es-CO" altLang="es-CO" sz="1600" dirty="0">
                <a:ea typeface="MS PGothic" panose="020B0600070205080204" pitchFamily="34" charset="-128"/>
              </a:rPr>
              <a:t>PERFILES DE CALIDAD de los cuerpos de agua o tramos afectados por las descargas líquidas</a:t>
            </a:r>
          </a:p>
          <a:p>
            <a:pPr eaLnBrk="1" hangingPunct="1">
              <a:buFont typeface="Arial" panose="020B0604020202020204" pitchFamily="34" charset="0"/>
              <a:buChar char="•"/>
            </a:pPr>
            <a:r>
              <a:rPr lang="es-CO" altLang="es-CO" sz="1600" dirty="0">
                <a:ea typeface="MS PGothic" panose="020B0600070205080204" pitchFamily="34" charset="-128"/>
              </a:rPr>
              <a:t>Marco normativo esencial: </a:t>
            </a:r>
            <a:r>
              <a:rPr lang="es-CO" altLang="es-CO" sz="1600" dirty="0">
                <a:solidFill>
                  <a:srgbClr val="FF0000"/>
                </a:solidFill>
                <a:ea typeface="MS PGothic" panose="020B0600070205080204" pitchFamily="34" charset="-128"/>
              </a:rPr>
              <a:t>Decreto 2667 de 2012</a:t>
            </a:r>
            <a:r>
              <a:rPr lang="es-CO" altLang="es-CO" sz="1600" dirty="0">
                <a:ea typeface="MS PGothic" panose="020B0600070205080204" pitchFamily="34" charset="-128"/>
              </a:rPr>
              <a:t>, objetivos de calidad, otros</a:t>
            </a:r>
          </a:p>
          <a:p>
            <a:pPr eaLnBrk="1" hangingPunct="1">
              <a:buFont typeface="Arial" panose="020B0604020202020204" pitchFamily="34" charset="0"/>
              <a:buChar char="•"/>
            </a:pPr>
            <a:r>
              <a:rPr lang="es-CO" altLang="es-CO" sz="1600" dirty="0">
                <a:ea typeface="MS PGothic" panose="020B0600070205080204" pitchFamily="34" charset="-128"/>
              </a:rPr>
              <a:t>Objetivos de calidad</a:t>
            </a:r>
          </a:p>
          <a:p>
            <a:pPr eaLnBrk="1" hangingPunct="1">
              <a:buFont typeface="Arial" panose="020B0604020202020204" pitchFamily="34" charset="0"/>
              <a:buChar char="•"/>
            </a:pPr>
            <a:r>
              <a:rPr lang="es-CO" altLang="es-CO" sz="1600" dirty="0">
                <a:ea typeface="MS PGothic" panose="020B0600070205080204" pitchFamily="34" charset="-128"/>
              </a:rPr>
              <a:t>Inventario del estado y nivel de cumplimiento  de los PSMV´S y planes de cumplimiento de los usuarios identificados</a:t>
            </a:r>
          </a:p>
          <a:p>
            <a:pPr eaLnBrk="1" hangingPunct="1">
              <a:buFont typeface="Arial" panose="020B0604020202020204" pitchFamily="34" charset="0"/>
              <a:buChar char="•"/>
            </a:pPr>
            <a:r>
              <a:rPr lang="es-CO" altLang="es-CO" sz="1600" dirty="0">
                <a:ea typeface="MS PGothic" panose="020B0600070205080204" pitchFamily="34" charset="-128"/>
              </a:rPr>
              <a:t>Publicación al menos 15 días de la LINEA BASE</a:t>
            </a:r>
          </a:p>
          <a:p>
            <a:pPr eaLnBrk="1" hangingPunct="1">
              <a:buFont typeface="Arial" panose="020B0604020202020204" pitchFamily="34" charset="0"/>
              <a:buChar char="•"/>
            </a:pPr>
            <a:r>
              <a:rPr lang="es-CO" altLang="es-CO" sz="1600" dirty="0">
                <a:ea typeface="MS PGothic" panose="020B0600070205080204" pitchFamily="34" charset="-128"/>
              </a:rPr>
              <a:t>Publicación al menos 15 días del proyecto de METAS DE CARGAS DE DBO5 Y SST quinquenio 2015 -2019</a:t>
            </a:r>
          </a:p>
          <a:p>
            <a:pPr eaLnBrk="1" hangingPunct="1">
              <a:buFont typeface="Arial" panose="020B0604020202020204" pitchFamily="34" charset="0"/>
              <a:buChar char="•"/>
            </a:pPr>
            <a:r>
              <a:rPr lang="es-CO" altLang="es-CO" sz="1600" dirty="0">
                <a:ea typeface="MS PGothic" panose="020B0600070205080204" pitchFamily="34" charset="-128"/>
              </a:rPr>
              <a:t>Solo se reciben propuestas hasta la fecha </a:t>
            </a:r>
            <a:r>
              <a:rPr lang="es-CO" altLang="es-CO" sz="1600" dirty="0" smtClean="0">
                <a:ea typeface="MS PGothic" panose="020B0600070205080204" pitchFamily="34" charset="-128"/>
              </a:rPr>
              <a:t>señalada.</a:t>
            </a:r>
            <a:endParaRPr lang="es-CO" altLang="es-CO" sz="1400" dirty="0">
              <a:ea typeface="MS PGothic" panose="020B0600070205080204" pitchFamily="34" charset="-128"/>
            </a:endParaRPr>
          </a:p>
        </p:txBody>
      </p:sp>
    </p:spTree>
    <p:extLst>
      <p:ext uri="{BB962C8B-B14F-4D97-AF65-F5344CB8AC3E}">
        <p14:creationId xmlns:p14="http://schemas.microsoft.com/office/powerpoint/2010/main" val="10100634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lstStyle/>
          <a:p>
            <a:pPr algn="ctr"/>
            <a:endParaRPr lang="es-CO" dirty="0" smtClean="0"/>
          </a:p>
          <a:p>
            <a:pPr algn="ctr"/>
            <a:endParaRPr lang="es-CO" dirty="0"/>
          </a:p>
          <a:p>
            <a:pPr algn="ctr"/>
            <a:endParaRPr lang="es-CO" dirty="0" smtClean="0"/>
          </a:p>
          <a:p>
            <a:pPr algn="ctr"/>
            <a:endParaRPr lang="es-CO" dirty="0"/>
          </a:p>
          <a:p>
            <a:pPr algn="ctr"/>
            <a:endParaRPr lang="es-CO" dirty="0" smtClean="0"/>
          </a:p>
          <a:p>
            <a:pPr algn="ctr"/>
            <a:r>
              <a:rPr lang="es-CO" sz="3200" b="1" dirty="0" smtClean="0"/>
              <a:t>INSTALACION</a:t>
            </a:r>
            <a:endParaRPr lang="es-CO" sz="3200" b="1" dirty="0"/>
          </a:p>
        </p:txBody>
      </p:sp>
    </p:spTree>
    <p:extLst>
      <p:ext uri="{BB962C8B-B14F-4D97-AF65-F5344CB8AC3E}">
        <p14:creationId xmlns:p14="http://schemas.microsoft.com/office/powerpoint/2010/main" val="1285185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CuadroTexto"/>
          <p:cNvSpPr txBox="1">
            <a:spLocks noChangeArrowheads="1"/>
          </p:cNvSpPr>
          <p:nvPr/>
        </p:nvSpPr>
        <p:spPr bwMode="auto">
          <a:xfrm>
            <a:off x="788874" y="554376"/>
            <a:ext cx="8656637" cy="461665"/>
          </a:xfrm>
          <a:prstGeom prst="rect">
            <a:avLst/>
          </a:prstGeom>
          <a:noFill/>
          <a:ln>
            <a:noFill/>
          </a:ln>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fontAlgn="auto" hangingPunct="1">
              <a:spcBef>
                <a:spcPts val="0"/>
              </a:spcBef>
              <a:spcAft>
                <a:spcPts val="0"/>
              </a:spcAft>
              <a:defRPr/>
            </a:pPr>
            <a:r>
              <a:rPr lang="es-CO" b="1" dirty="0" smtClean="0">
                <a:solidFill>
                  <a:schemeClr val="accent1">
                    <a:lumMod val="50000"/>
                  </a:schemeClr>
                </a:solidFill>
                <a:cs typeface="+mn-cs"/>
              </a:rPr>
              <a:t>Para tener en cuenta como reglas de juego</a:t>
            </a:r>
            <a:endParaRPr lang="es-CO" b="1" dirty="0">
              <a:solidFill>
                <a:schemeClr val="accent1">
                  <a:lumMod val="50000"/>
                </a:schemeClr>
              </a:solidFill>
              <a:cs typeface="+mn-cs"/>
            </a:endParaRPr>
          </a:p>
        </p:txBody>
      </p:sp>
      <p:sp>
        <p:nvSpPr>
          <p:cNvPr id="29699" name="2 CuadroTexto"/>
          <p:cNvSpPr txBox="1">
            <a:spLocks noChangeArrowheads="1"/>
          </p:cNvSpPr>
          <p:nvPr/>
        </p:nvSpPr>
        <p:spPr bwMode="auto">
          <a:xfrm>
            <a:off x="469384" y="1225742"/>
            <a:ext cx="815033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buFont typeface="Arial" panose="020B0604020202020204" pitchFamily="34" charset="0"/>
              <a:buChar char="•"/>
            </a:pPr>
            <a:r>
              <a:rPr lang="es-CO" altLang="es-CO" sz="2400" dirty="0">
                <a:ea typeface="MS PGothic" panose="020B0600070205080204" pitchFamily="34" charset="-128"/>
              </a:rPr>
              <a:t> </a:t>
            </a:r>
            <a:r>
              <a:rPr lang="es-CO" altLang="es-CO" dirty="0">
                <a:ea typeface="MS PGothic" panose="020B0600070205080204" pitchFamily="34" charset="-128"/>
              </a:rPr>
              <a:t>Todos los usuarios de la jurisdicción que generan descargas líquidas  puntuales deben definir una META DE CARGAS DE DBO5 Y SST </a:t>
            </a:r>
          </a:p>
          <a:p>
            <a:pPr algn="just" eaLnBrk="1" hangingPunct="1">
              <a:buFont typeface="Arial" panose="020B0604020202020204" pitchFamily="34" charset="0"/>
              <a:buChar char="•"/>
            </a:pPr>
            <a:r>
              <a:rPr lang="es-CO" altLang="es-CO" dirty="0">
                <a:ea typeface="MS PGothic" panose="020B0600070205080204" pitchFamily="34" charset="-128"/>
              </a:rPr>
              <a:t> Quien no presente propuesta de metas o ésta sea desaprobada, </a:t>
            </a:r>
            <a:r>
              <a:rPr lang="es-CO" altLang="es-CO" dirty="0" smtClean="0">
                <a:ea typeface="MS PGothic" panose="020B0600070205080204" pitchFamily="34" charset="-128"/>
              </a:rPr>
              <a:t>el AMB asignará </a:t>
            </a:r>
            <a:r>
              <a:rPr lang="es-CO" altLang="es-CO" dirty="0">
                <a:ea typeface="MS PGothic" panose="020B0600070205080204" pitchFamily="34" charset="-128"/>
              </a:rPr>
              <a:t>una meta individual mediante información y métodos presuntivos</a:t>
            </a:r>
          </a:p>
          <a:p>
            <a:pPr algn="just" eaLnBrk="1" hangingPunct="1">
              <a:buFont typeface="Arial" panose="020B0604020202020204" pitchFamily="34" charset="0"/>
              <a:buChar char="•"/>
            </a:pPr>
            <a:r>
              <a:rPr lang="es-CO" altLang="es-CO" dirty="0">
                <a:ea typeface="MS PGothic" panose="020B0600070205080204" pitchFamily="34" charset="-128"/>
              </a:rPr>
              <a:t>L</a:t>
            </a:r>
            <a:r>
              <a:rPr lang="es-CO" altLang="es-CO" dirty="0" smtClean="0">
                <a:ea typeface="MS PGothic" panose="020B0600070205080204" pitchFamily="34" charset="-128"/>
              </a:rPr>
              <a:t>as </a:t>
            </a:r>
            <a:r>
              <a:rPr lang="es-CO" altLang="es-CO" dirty="0">
                <a:ea typeface="MS PGothic" panose="020B0600070205080204" pitchFamily="34" charset="-128"/>
              </a:rPr>
              <a:t>propuestas de METAS DE CARGAS deben sustentarse en soportes actualizados de estudios de calidad de aguas de cada usuario</a:t>
            </a:r>
          </a:p>
          <a:p>
            <a:pPr algn="just" eaLnBrk="1" hangingPunct="1">
              <a:buFont typeface="Arial" panose="020B0604020202020204" pitchFamily="34" charset="0"/>
              <a:buChar char="•"/>
            </a:pPr>
            <a:r>
              <a:rPr lang="es-CO" altLang="es-CO" dirty="0">
                <a:ea typeface="MS PGothic" panose="020B0600070205080204" pitchFamily="34" charset="-128"/>
              </a:rPr>
              <a:t>En la consulta no se resuelven asuntos relacionados con la esencia misma de la norma</a:t>
            </a:r>
          </a:p>
          <a:p>
            <a:pPr algn="just" eaLnBrk="1" hangingPunct="1">
              <a:buFont typeface="Arial" panose="020B0604020202020204" pitchFamily="34" charset="0"/>
              <a:buChar char="•"/>
            </a:pPr>
            <a:r>
              <a:rPr lang="es-CO" altLang="es-CO" dirty="0" smtClean="0">
                <a:ea typeface="MS PGothic" panose="020B0600070205080204" pitchFamily="34" charset="-128"/>
              </a:rPr>
              <a:t>El AMB </a:t>
            </a:r>
            <a:r>
              <a:rPr lang="es-CO" altLang="es-CO" dirty="0">
                <a:ea typeface="MS PGothic" panose="020B0600070205080204" pitchFamily="34" charset="-128"/>
              </a:rPr>
              <a:t>diseña y somete a consideración de los interesados el CRONOGRAMA de la consulta para que todos los interesados queden agendados.</a:t>
            </a:r>
          </a:p>
          <a:p>
            <a:pPr algn="just" eaLnBrk="1" hangingPunct="1">
              <a:buFont typeface="Arial" panose="020B0604020202020204" pitchFamily="34" charset="0"/>
              <a:buChar char="•"/>
            </a:pPr>
            <a:r>
              <a:rPr lang="es-CO" altLang="es-CO" dirty="0">
                <a:ea typeface="MS PGothic" panose="020B0600070205080204" pitchFamily="34" charset="-128"/>
              </a:rPr>
              <a:t>Toda la información de soporte y que genere la Consulta se publica en la Página Web </a:t>
            </a:r>
            <a:r>
              <a:rPr lang="es-CO" altLang="es-CO" dirty="0" smtClean="0">
                <a:ea typeface="MS PGothic" panose="020B0600070205080204" pitchFamily="34" charset="-128"/>
              </a:rPr>
              <a:t>del AMB.</a:t>
            </a:r>
            <a:endParaRPr lang="es-CO" altLang="es-CO" dirty="0">
              <a:ea typeface="MS PGothic" panose="020B0600070205080204" pitchFamily="34" charset="-128"/>
            </a:endParaRPr>
          </a:p>
          <a:p>
            <a:pPr algn="just" eaLnBrk="1" hangingPunct="1">
              <a:buFont typeface="Arial" panose="020B0604020202020204" pitchFamily="34" charset="0"/>
              <a:buChar char="•"/>
            </a:pPr>
            <a:r>
              <a:rPr lang="es-CO" altLang="es-CO" dirty="0">
                <a:ea typeface="MS PGothic" panose="020B0600070205080204" pitchFamily="34" charset="-128"/>
              </a:rPr>
              <a:t>Las PROPUESTAS DE METAS deben presentarse en medio físico y electrónico, debidamente refrendadas y firmas por el representante leal de cada empresa.</a:t>
            </a:r>
          </a:p>
        </p:txBody>
      </p:sp>
    </p:spTree>
    <p:extLst>
      <p:ext uri="{BB962C8B-B14F-4D97-AF65-F5344CB8AC3E}">
        <p14:creationId xmlns:p14="http://schemas.microsoft.com/office/powerpoint/2010/main" val="202839608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2147888" y="1989138"/>
            <a:ext cx="4895850" cy="1262062"/>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sz="3600" b="1" dirty="0" smtClean="0">
                <a:solidFill>
                  <a:schemeClr val="accent1">
                    <a:lumMod val="50000"/>
                  </a:schemeClr>
                </a:solidFill>
                <a:cs typeface="+mn-cs"/>
              </a:rPr>
              <a:t>LA CONSULTA DE </a:t>
            </a:r>
            <a:r>
              <a:rPr lang="es-CO" sz="4000" b="1" dirty="0" smtClean="0">
                <a:solidFill>
                  <a:schemeClr val="accent1">
                    <a:lumMod val="50000"/>
                  </a:schemeClr>
                </a:solidFill>
                <a:cs typeface="+mn-cs"/>
              </a:rPr>
              <a:t>METAS</a:t>
            </a:r>
            <a:endParaRPr lang="es-CO" sz="3600" b="1" dirty="0" smtClean="0">
              <a:solidFill>
                <a:schemeClr val="accent1">
                  <a:lumMod val="50000"/>
                </a:schemeClr>
              </a:solidFill>
              <a:cs typeface="+mn-cs"/>
            </a:endParaRPr>
          </a:p>
        </p:txBody>
      </p:sp>
      <p:sp>
        <p:nvSpPr>
          <p:cNvPr id="4" name="Text Box 6"/>
          <p:cNvSpPr txBox="1">
            <a:spLocks noChangeArrowheads="1"/>
          </p:cNvSpPr>
          <p:nvPr/>
        </p:nvSpPr>
        <p:spPr bwMode="auto">
          <a:xfrm>
            <a:off x="755650" y="3624263"/>
            <a:ext cx="7434263" cy="954087"/>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fontAlgn="auto" hangingPunct="1">
              <a:spcBef>
                <a:spcPct val="50000"/>
              </a:spcBef>
              <a:spcAft>
                <a:spcPts val="0"/>
              </a:spcAft>
              <a:defRPr/>
            </a:pPr>
            <a:r>
              <a:rPr lang="es-ES_tradnl" sz="2800" b="1" dirty="0" smtClean="0">
                <a:solidFill>
                  <a:schemeClr val="accent6">
                    <a:lumMod val="75000"/>
                  </a:schemeClr>
                </a:solidFill>
                <a:latin typeface="Myriad Pro" panose="020B0503030403090204" pitchFamily="34" charset="0"/>
                <a:cs typeface="+mn-cs"/>
              </a:rPr>
              <a:t>CRONOGRAMA, TEMAS Y ALCANCES DE LA CONSULTA</a:t>
            </a:r>
            <a:endParaRPr lang="es-ES_tradnl" sz="2800" b="1" dirty="0">
              <a:solidFill>
                <a:schemeClr val="accent6">
                  <a:lumMod val="75000"/>
                </a:schemeClr>
              </a:solidFill>
              <a:cs typeface="+mn-cs"/>
            </a:endParaRPr>
          </a:p>
        </p:txBody>
      </p:sp>
    </p:spTree>
    <p:extLst>
      <p:ext uri="{BB962C8B-B14F-4D97-AF65-F5344CB8AC3E}">
        <p14:creationId xmlns:p14="http://schemas.microsoft.com/office/powerpoint/2010/main" val="307627297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748373" y="279826"/>
            <a:ext cx="6913562" cy="830997"/>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b="1" dirty="0" smtClean="0">
                <a:solidFill>
                  <a:schemeClr val="accent1">
                    <a:lumMod val="50000"/>
                  </a:schemeClr>
                </a:solidFill>
                <a:cs typeface="+mn-cs"/>
              </a:rPr>
              <a:t>La consulta de metas: cronograma y temas de los talleres – </a:t>
            </a:r>
            <a:r>
              <a:rPr lang="es-CO" b="1" dirty="0" smtClean="0">
                <a:solidFill>
                  <a:srgbClr val="FF0000"/>
                </a:solidFill>
                <a:cs typeface="+mn-cs"/>
              </a:rPr>
              <a:t>para ser discutido y oficializado</a:t>
            </a:r>
          </a:p>
        </p:txBody>
      </p:sp>
      <p:sp>
        <p:nvSpPr>
          <p:cNvPr id="31747" name="Text Box 6"/>
          <p:cNvSpPr txBox="1">
            <a:spLocks noChangeArrowheads="1"/>
          </p:cNvSpPr>
          <p:nvPr/>
        </p:nvSpPr>
        <p:spPr bwMode="auto">
          <a:xfrm>
            <a:off x="1187450" y="3573463"/>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ES_tradnl" altLang="es-CO" sz="2400" b="1">
              <a:ea typeface="MS PGothic" panose="020B0600070205080204" pitchFamily="34" charset="-128"/>
            </a:endParaRPr>
          </a:p>
        </p:txBody>
      </p:sp>
      <p:graphicFrame>
        <p:nvGraphicFramePr>
          <p:cNvPr id="2" name="Tabla 1"/>
          <p:cNvGraphicFramePr>
            <a:graphicFrameLocks noGrp="1"/>
          </p:cNvGraphicFramePr>
          <p:nvPr>
            <p:extLst>
              <p:ext uri="{D42A27DB-BD31-4B8C-83A1-F6EECF244321}">
                <p14:modId xmlns:p14="http://schemas.microsoft.com/office/powerpoint/2010/main" val="3084437425"/>
              </p:ext>
            </p:extLst>
          </p:nvPr>
        </p:nvGraphicFramePr>
        <p:xfrm>
          <a:off x="501553" y="1487696"/>
          <a:ext cx="8160382" cy="4131856"/>
        </p:xfrm>
        <a:graphic>
          <a:graphicData uri="http://schemas.openxmlformats.org/drawingml/2006/table">
            <a:tbl>
              <a:tblPr firstRow="1" firstCol="1" bandRow="1">
                <a:tableStyleId>{9D7B26C5-4107-4FEC-AEDC-1716B250A1EF}</a:tableStyleId>
              </a:tblPr>
              <a:tblGrid>
                <a:gridCol w="1617373"/>
                <a:gridCol w="5004576"/>
                <a:gridCol w="1538433"/>
              </a:tblGrid>
              <a:tr h="775696">
                <a:tc>
                  <a:txBody>
                    <a:bodyPr/>
                    <a:lstStyle/>
                    <a:p>
                      <a:pPr algn="ctr">
                        <a:spcBef>
                          <a:spcPts val="200"/>
                        </a:spcBef>
                        <a:spcAft>
                          <a:spcPts val="200"/>
                        </a:spcAft>
                      </a:pPr>
                      <a:r>
                        <a:rPr lang="es-CO" sz="1800" dirty="0">
                          <a:effectLst/>
                        </a:rPr>
                        <a:t>Taller </a:t>
                      </a:r>
                      <a:r>
                        <a:rPr lang="es-CO" sz="1800" dirty="0" smtClean="0">
                          <a:effectLst/>
                        </a:rPr>
                        <a:t>,evento o </a:t>
                      </a:r>
                      <a:r>
                        <a:rPr lang="es-CO" sz="1800" dirty="0">
                          <a:effectLst/>
                        </a:rPr>
                        <a:t>sesión de trabajo</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ctr">
                        <a:spcBef>
                          <a:spcPts val="200"/>
                        </a:spcBef>
                        <a:spcAft>
                          <a:spcPts val="200"/>
                        </a:spcAft>
                      </a:pPr>
                      <a:r>
                        <a:rPr lang="es-CO" sz="1800" dirty="0">
                          <a:effectLst/>
                        </a:rPr>
                        <a:t>Alcances y temas</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ctr">
                        <a:spcBef>
                          <a:spcPts val="200"/>
                        </a:spcBef>
                        <a:spcAft>
                          <a:spcPts val="200"/>
                        </a:spcAft>
                      </a:pPr>
                      <a:r>
                        <a:rPr lang="es-CO" sz="1800" dirty="0" smtClean="0">
                          <a:effectLst/>
                        </a:rPr>
                        <a:t>Fecha definida/ propuesta</a:t>
                      </a: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r h="1438494">
                <a:tc>
                  <a:txBody>
                    <a:bodyPr/>
                    <a:lstStyle/>
                    <a:p>
                      <a:pPr algn="ctr">
                        <a:spcBef>
                          <a:spcPts val="200"/>
                        </a:spcBef>
                        <a:spcAft>
                          <a:spcPts val="200"/>
                        </a:spcAft>
                      </a:pPr>
                      <a:endParaRPr lang="es-CO" sz="1400" dirty="0" smtClean="0">
                        <a:effectLst/>
                      </a:endParaRPr>
                    </a:p>
                    <a:p>
                      <a:pPr algn="ctr">
                        <a:spcBef>
                          <a:spcPts val="200"/>
                        </a:spcBef>
                        <a:spcAft>
                          <a:spcPts val="200"/>
                        </a:spcAft>
                      </a:pPr>
                      <a:r>
                        <a:rPr lang="es-CO" sz="1400" dirty="0" smtClean="0">
                          <a:effectLst/>
                        </a:rPr>
                        <a:t>1.Socialización</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just">
                        <a:spcBef>
                          <a:spcPts val="1200"/>
                        </a:spcBef>
                        <a:spcAft>
                          <a:spcPts val="200"/>
                        </a:spcAft>
                      </a:pPr>
                      <a:r>
                        <a:rPr lang="es-CO" sz="1400" dirty="0">
                          <a:effectLst/>
                        </a:rPr>
                        <a:t>1. Decreto 2667 de 2012</a:t>
                      </a:r>
                    </a:p>
                    <a:p>
                      <a:pPr algn="just">
                        <a:spcBef>
                          <a:spcPts val="200"/>
                        </a:spcBef>
                        <a:spcAft>
                          <a:spcPts val="200"/>
                        </a:spcAft>
                      </a:pPr>
                      <a:r>
                        <a:rPr lang="es-CO" sz="1400" dirty="0">
                          <a:effectLst/>
                        </a:rPr>
                        <a:t>2. Diseño de la consulta de metas </a:t>
                      </a:r>
                      <a:r>
                        <a:rPr lang="es-CO" sz="1400" dirty="0" smtClean="0">
                          <a:effectLst/>
                        </a:rPr>
                        <a:t>AMB 2015 </a:t>
                      </a:r>
                      <a:r>
                        <a:rPr lang="es-CO" sz="1400" dirty="0">
                          <a:effectLst/>
                        </a:rPr>
                        <a:t>-</a:t>
                      </a:r>
                      <a:r>
                        <a:rPr lang="es-CO" sz="1400" dirty="0" smtClean="0">
                          <a:effectLst/>
                        </a:rPr>
                        <a:t>2019</a:t>
                      </a:r>
                      <a:endParaRPr lang="es-CO" sz="1400" dirty="0">
                        <a:effectLst/>
                      </a:endParaRPr>
                    </a:p>
                    <a:p>
                      <a:pPr algn="just">
                        <a:spcBef>
                          <a:spcPts val="200"/>
                        </a:spcBef>
                        <a:spcAft>
                          <a:spcPts val="200"/>
                        </a:spcAft>
                      </a:pPr>
                      <a:r>
                        <a:rPr lang="es-CO" sz="1400" dirty="0">
                          <a:effectLst/>
                        </a:rPr>
                        <a:t>3. Reglas de juego de la consulta</a:t>
                      </a:r>
                    </a:p>
                    <a:p>
                      <a:pPr algn="just">
                        <a:spcBef>
                          <a:spcPts val="200"/>
                        </a:spcBef>
                        <a:spcAft>
                          <a:spcPts val="200"/>
                        </a:spcAft>
                      </a:pPr>
                      <a:r>
                        <a:rPr lang="es-CO" sz="1400" dirty="0">
                          <a:effectLst/>
                        </a:rPr>
                        <a:t>4. Metodología y soportes para la formulación y presentación  de metas de cargas contaminantes de DBO5 y SST con sus respectivos cronogramas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spcBef>
                          <a:spcPts val="200"/>
                        </a:spcBef>
                        <a:spcAft>
                          <a:spcPts val="200"/>
                        </a:spcAft>
                      </a:pPr>
                      <a:endParaRPr lang="es-CO" sz="1400" dirty="0" smtClean="0">
                        <a:effectLst/>
                      </a:endParaRPr>
                    </a:p>
                    <a:p>
                      <a:pPr>
                        <a:spcBef>
                          <a:spcPts val="200"/>
                        </a:spcBef>
                        <a:spcAft>
                          <a:spcPts val="200"/>
                        </a:spcAft>
                      </a:pPr>
                      <a:r>
                        <a:rPr lang="es-CO" sz="1400" dirty="0" smtClean="0">
                          <a:effectLst/>
                        </a:rPr>
                        <a:t>Febrero 27 de 2015</a:t>
                      </a:r>
                      <a:endParaRPr lang="es-CO" sz="14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r h="1149147">
                <a:tc>
                  <a:txBody>
                    <a:bodyPr/>
                    <a:lstStyle/>
                    <a:p>
                      <a:pPr algn="ctr">
                        <a:spcBef>
                          <a:spcPts val="200"/>
                        </a:spcBef>
                        <a:spcAft>
                          <a:spcPts val="200"/>
                        </a:spcAft>
                      </a:pPr>
                      <a:endParaRPr lang="es-CO" sz="1400" dirty="0" smtClean="0">
                        <a:effectLst/>
                      </a:endParaRPr>
                    </a:p>
                    <a:p>
                      <a:pPr algn="ctr">
                        <a:spcBef>
                          <a:spcPts val="200"/>
                        </a:spcBef>
                        <a:spcAft>
                          <a:spcPts val="200"/>
                        </a:spcAft>
                      </a:pPr>
                      <a:r>
                        <a:rPr lang="es-CO" sz="1400" dirty="0" smtClean="0">
                          <a:effectLst/>
                        </a:rPr>
                        <a:t>2.Información básica</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marL="342900" lvl="0" indent="-342900" algn="just">
                        <a:spcBef>
                          <a:spcPts val="200"/>
                        </a:spcBef>
                        <a:spcAft>
                          <a:spcPts val="200"/>
                        </a:spcAft>
                        <a:buFont typeface="+mj-lt"/>
                        <a:buAutoNum type="arabicPeriod"/>
                      </a:pPr>
                      <a:r>
                        <a:rPr lang="es-CO" sz="1400" dirty="0">
                          <a:effectLst/>
                        </a:rPr>
                        <a:t>Perfiles de calidad</a:t>
                      </a:r>
                    </a:p>
                    <a:p>
                      <a:pPr marL="342900" lvl="0" indent="-342900" algn="just">
                        <a:spcBef>
                          <a:spcPts val="200"/>
                        </a:spcBef>
                        <a:spcAft>
                          <a:spcPts val="200"/>
                        </a:spcAft>
                        <a:buFont typeface="+mj-lt"/>
                        <a:buAutoNum type="arabicPeriod"/>
                      </a:pPr>
                      <a:r>
                        <a:rPr lang="es-CO" sz="1400" dirty="0">
                          <a:effectLst/>
                        </a:rPr>
                        <a:t>Objetivos de calidad</a:t>
                      </a:r>
                    </a:p>
                    <a:p>
                      <a:pPr marL="342900" lvl="0" indent="-342900" algn="just">
                        <a:spcBef>
                          <a:spcPts val="200"/>
                        </a:spcBef>
                        <a:spcAft>
                          <a:spcPts val="200"/>
                        </a:spcAft>
                        <a:buFont typeface="+mj-lt"/>
                        <a:buAutoNum type="arabicPeriod"/>
                      </a:pPr>
                      <a:r>
                        <a:rPr lang="es-CO" sz="1400" dirty="0">
                          <a:effectLst/>
                        </a:rPr>
                        <a:t>LINEA BASE de usuarios y cargas de DBO5 Y </a:t>
                      </a:r>
                      <a:r>
                        <a:rPr lang="es-CO" sz="1400" dirty="0" smtClean="0">
                          <a:effectLst/>
                        </a:rPr>
                        <a:t>SST</a:t>
                      </a:r>
                    </a:p>
                    <a:p>
                      <a:pPr marL="342900" lvl="0" indent="-342900" algn="just">
                        <a:spcBef>
                          <a:spcPts val="200"/>
                        </a:spcBef>
                        <a:spcAft>
                          <a:spcPts val="200"/>
                        </a:spcAft>
                        <a:buFont typeface="+mj-lt"/>
                        <a:buAutoNum type="arabicPeriod"/>
                      </a:pPr>
                      <a:r>
                        <a:rPr lang="es-CO" sz="1400" dirty="0" smtClean="0">
                          <a:effectLst/>
                        </a:rPr>
                        <a:t>Absolución de inquietudes relacionadas con el diseño de la propuesta de metas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spcBef>
                          <a:spcPts val="200"/>
                        </a:spcBef>
                        <a:spcAft>
                          <a:spcPts val="200"/>
                        </a:spcAft>
                      </a:pPr>
                      <a:endParaRPr lang="es-CO" sz="1400" dirty="0" smtClean="0">
                        <a:effectLst/>
                      </a:endParaRPr>
                    </a:p>
                    <a:p>
                      <a:pPr>
                        <a:spcBef>
                          <a:spcPts val="200"/>
                        </a:spcBef>
                        <a:spcAft>
                          <a:spcPts val="200"/>
                        </a:spcAft>
                      </a:pPr>
                      <a:r>
                        <a:rPr lang="es-CO" dirty="0" smtClean="0">
                          <a:solidFill>
                            <a:srgbClr val="FF0000"/>
                          </a:solidFill>
                        </a:rPr>
                        <a:t>MARZO 20 de 2015</a:t>
                      </a:r>
                      <a:endParaRPr lang="es-CO" dirty="0">
                        <a:solidFill>
                          <a:srgbClr val="FF0000"/>
                        </a:solidFill>
                      </a:endParaRPr>
                    </a:p>
                  </a:txBody>
                  <a:tcPr marL="57863" marR="57863" marT="0" marB="0"/>
                </a:tc>
              </a:tr>
              <a:tr h="651202">
                <a:tc>
                  <a:txBody>
                    <a:bodyPr/>
                    <a:lstStyle/>
                    <a:p>
                      <a:pPr algn="ctr">
                        <a:spcBef>
                          <a:spcPts val="200"/>
                        </a:spcBef>
                        <a:spcAft>
                          <a:spcPts val="200"/>
                        </a:spcAft>
                      </a:pPr>
                      <a:r>
                        <a:rPr lang="es-CO" sz="1400" dirty="0" smtClean="0">
                          <a:effectLst/>
                        </a:rPr>
                        <a:t>3. Sustentación propuestas</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algn="just">
                        <a:spcBef>
                          <a:spcPts val="200"/>
                        </a:spcBef>
                        <a:spcAft>
                          <a:spcPts val="200"/>
                        </a:spcAft>
                      </a:pPr>
                      <a:r>
                        <a:rPr lang="es-CO" sz="1400" dirty="0" smtClean="0">
                          <a:effectLst/>
                        </a:rPr>
                        <a:t>1. Jornada de sustentación de metas para municipios y ESP´S</a:t>
                      </a:r>
                    </a:p>
                    <a:p>
                      <a:pPr algn="just">
                        <a:spcBef>
                          <a:spcPts val="200"/>
                        </a:spcBef>
                        <a:spcAft>
                          <a:spcPts val="200"/>
                        </a:spcAft>
                      </a:pPr>
                      <a:r>
                        <a:rPr lang="es-CO" sz="1400" dirty="0" smtClean="0">
                          <a:effectLst/>
                        </a:rPr>
                        <a:t>2. Jornada de sustentación de metas para el sector privado</a:t>
                      </a:r>
                      <a:endParaRPr lang="es-CO"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c>
                  <a:txBody>
                    <a:bodyPr/>
                    <a:lstStyle/>
                    <a:p>
                      <a:pPr marL="0" marR="0" indent="0" algn="l" defTabSz="914400" rtl="0" eaLnBrk="1" fontAlgn="auto" latinLnBrk="0" hangingPunct="1">
                        <a:lnSpc>
                          <a:spcPct val="100000"/>
                        </a:lnSpc>
                        <a:spcBef>
                          <a:spcPts val="200"/>
                        </a:spcBef>
                        <a:spcAft>
                          <a:spcPts val="200"/>
                        </a:spcAft>
                        <a:buClrTx/>
                        <a:buSzTx/>
                        <a:buFontTx/>
                        <a:buNone/>
                        <a:tabLst/>
                        <a:defRPr/>
                      </a:pPr>
                      <a:endParaRPr lang="es-CO" sz="1400" dirty="0" smtClean="0">
                        <a:effectLst/>
                      </a:endParaRPr>
                    </a:p>
                    <a:p>
                      <a:pPr marL="0" marR="0" indent="0" algn="l" defTabSz="914400" rtl="0" eaLnBrk="1" fontAlgn="auto" latinLnBrk="0" hangingPunct="1">
                        <a:lnSpc>
                          <a:spcPct val="100000"/>
                        </a:lnSpc>
                        <a:spcBef>
                          <a:spcPts val="200"/>
                        </a:spcBef>
                        <a:spcAft>
                          <a:spcPts val="200"/>
                        </a:spcAft>
                        <a:buClrTx/>
                        <a:buSzTx/>
                        <a:buFontTx/>
                        <a:buNone/>
                        <a:tabLst/>
                        <a:defRPr/>
                      </a:pPr>
                      <a:r>
                        <a:rPr lang="es-CO" sz="1400" dirty="0" smtClean="0">
                          <a:solidFill>
                            <a:srgbClr val="FF0000"/>
                          </a:solidFill>
                          <a:effectLst/>
                        </a:rPr>
                        <a:t>ABRIL</a:t>
                      </a:r>
                      <a:r>
                        <a:rPr lang="es-CO" sz="1400" baseline="0" dirty="0" smtClean="0">
                          <a:solidFill>
                            <a:srgbClr val="FF0000"/>
                          </a:solidFill>
                          <a:effectLst/>
                        </a:rPr>
                        <a:t> 17 de 2015</a:t>
                      </a:r>
                      <a:endParaRPr lang="es-CO" sz="1400" dirty="0" smtClean="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57863" marR="57863" marT="0" marB="0"/>
                </a:tc>
              </a:tr>
            </a:tbl>
          </a:graphicData>
        </a:graphic>
      </p:graphicFrame>
    </p:spTree>
    <p:extLst>
      <p:ext uri="{BB962C8B-B14F-4D97-AF65-F5344CB8AC3E}">
        <p14:creationId xmlns:p14="http://schemas.microsoft.com/office/powerpoint/2010/main" val="130220511"/>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392506" y="380810"/>
            <a:ext cx="7346950" cy="46166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b="1" dirty="0">
                <a:solidFill>
                  <a:schemeClr val="accent1">
                    <a:lumMod val="50000"/>
                  </a:schemeClr>
                </a:solidFill>
              </a:rPr>
              <a:t>La c</a:t>
            </a:r>
            <a:r>
              <a:rPr lang="es-CO" b="1" dirty="0" smtClean="0">
                <a:solidFill>
                  <a:schemeClr val="accent1">
                    <a:lumMod val="50000"/>
                  </a:schemeClr>
                </a:solidFill>
              </a:rPr>
              <a:t>onsulta de metas: </a:t>
            </a:r>
            <a:r>
              <a:rPr lang="es-CO" b="1" dirty="0" smtClean="0">
                <a:solidFill>
                  <a:srgbClr val="FF0000"/>
                </a:solidFill>
              </a:rPr>
              <a:t>fechas claves</a:t>
            </a:r>
          </a:p>
        </p:txBody>
      </p:sp>
      <p:sp>
        <p:nvSpPr>
          <p:cNvPr id="32771" name="Text Box 6"/>
          <p:cNvSpPr txBox="1">
            <a:spLocks noChangeArrowheads="1"/>
          </p:cNvSpPr>
          <p:nvPr/>
        </p:nvSpPr>
        <p:spPr bwMode="auto">
          <a:xfrm>
            <a:off x="1187450" y="3573463"/>
            <a:ext cx="71389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s-ES_tradnl" altLang="es-CO" sz="2400" b="1">
              <a:ea typeface="MS PGothic" panose="020B0600070205080204" pitchFamily="34" charset="-128"/>
            </a:endParaRPr>
          </a:p>
        </p:txBody>
      </p:sp>
      <p:graphicFrame>
        <p:nvGraphicFramePr>
          <p:cNvPr id="3" name="2 Tabla"/>
          <p:cNvGraphicFramePr>
            <a:graphicFrameLocks noGrp="1"/>
          </p:cNvGraphicFramePr>
          <p:nvPr>
            <p:extLst>
              <p:ext uri="{D42A27DB-BD31-4B8C-83A1-F6EECF244321}">
                <p14:modId xmlns:p14="http://schemas.microsoft.com/office/powerpoint/2010/main" val="3463156646"/>
              </p:ext>
            </p:extLst>
          </p:nvPr>
        </p:nvGraphicFramePr>
        <p:xfrm>
          <a:off x="563742" y="1255311"/>
          <a:ext cx="8175714" cy="4636304"/>
        </p:xfrm>
        <a:graphic>
          <a:graphicData uri="http://schemas.openxmlformats.org/drawingml/2006/table">
            <a:tbl>
              <a:tblPr firstRow="1" bandRow="1">
                <a:tableStyleId>{9D7B26C5-4107-4FEC-AEDC-1716B250A1EF}</a:tableStyleId>
              </a:tblPr>
              <a:tblGrid>
                <a:gridCol w="2812070"/>
                <a:gridCol w="2681822"/>
                <a:gridCol w="2681822"/>
              </a:tblGrid>
              <a:tr h="365735">
                <a:tc>
                  <a:txBody>
                    <a:bodyPr/>
                    <a:lstStyle/>
                    <a:p>
                      <a:pPr algn="ctr"/>
                      <a:r>
                        <a:rPr lang="es-CO" sz="1600" dirty="0" smtClean="0"/>
                        <a:t>En la fecha</a:t>
                      </a:r>
                      <a:endParaRPr lang="es-CO" sz="1600" dirty="0"/>
                    </a:p>
                  </a:txBody>
                  <a:tcPr marL="91446" marR="91446" marT="45708" marB="45708"/>
                </a:tc>
                <a:tc gridSpan="2">
                  <a:txBody>
                    <a:bodyPr/>
                    <a:lstStyle/>
                    <a:p>
                      <a:pPr algn="ctr"/>
                      <a:r>
                        <a:rPr lang="es-CO" sz="1600" dirty="0" smtClean="0"/>
                        <a:t>Tener en cuenta</a:t>
                      </a:r>
                      <a:endParaRPr lang="es-CO" sz="1600" dirty="0"/>
                    </a:p>
                  </a:txBody>
                  <a:tcPr marL="91446" marR="91446" marT="45708" marB="45708"/>
                </a:tc>
                <a:tc hMerge="1">
                  <a:txBody>
                    <a:bodyPr/>
                    <a:lstStyle/>
                    <a:p>
                      <a:endParaRPr lang="es-CO"/>
                    </a:p>
                  </a:txBody>
                  <a:tcPr/>
                </a:tc>
              </a:tr>
              <a:tr h="411834">
                <a:tc rowSpan="2">
                  <a:txBody>
                    <a:bodyPr/>
                    <a:lstStyle/>
                    <a:p>
                      <a:r>
                        <a:rPr lang="es-CO" sz="1600" dirty="0" smtClean="0"/>
                        <a:t>FEBRERO 27 DE 2015</a:t>
                      </a:r>
                      <a:endParaRPr lang="es-CO" sz="1600" b="1" dirty="0">
                        <a:solidFill>
                          <a:schemeClr val="tx1"/>
                        </a:solidFill>
                      </a:endParaRPr>
                    </a:p>
                  </a:txBody>
                  <a:tcPr marL="91446" marR="91446" marT="45708" marB="45708" anchor="ctr"/>
                </a:tc>
                <a:tc gridSpan="2">
                  <a:txBody>
                    <a:bodyPr/>
                    <a:lstStyle/>
                    <a:p>
                      <a:r>
                        <a:rPr lang="es-CO" sz="1600" dirty="0" smtClean="0"/>
                        <a:t>1.Se define el cronograma de los talleres de la consulta</a:t>
                      </a:r>
                      <a:endParaRPr lang="es-CO" sz="1600" dirty="0"/>
                    </a:p>
                  </a:txBody>
                  <a:tcPr marL="91446" marR="91446" marT="45708" marB="45708" anchor="ctr"/>
                </a:tc>
                <a:tc hMerge="1">
                  <a:txBody>
                    <a:bodyPr/>
                    <a:lstStyle/>
                    <a:p>
                      <a:endParaRPr lang="es-CO"/>
                    </a:p>
                  </a:txBody>
                  <a:tcPr/>
                </a:tc>
              </a:tr>
              <a:tr h="0">
                <a:tc vMerge="1">
                  <a:txBody>
                    <a:bodyPr/>
                    <a:lstStyle/>
                    <a:p>
                      <a:endParaRPr lang="es-CO" dirty="0">
                        <a:solidFill>
                          <a:srgbClr val="FF0000"/>
                        </a:solidFill>
                      </a:endParaRPr>
                    </a:p>
                  </a:txBody>
                  <a:tcPr anchor="ctr"/>
                </a:tc>
                <a:tc rowSpan="2">
                  <a:txBody>
                    <a:bodyPr/>
                    <a:lstStyle/>
                    <a:p>
                      <a:r>
                        <a:rPr lang="es-CO" sz="1600" dirty="0" smtClean="0"/>
                        <a:t>2. Se publica la LINEA BASE DE USUARIOS Y CARGAS DE DBO5 Y SST</a:t>
                      </a:r>
                      <a:endParaRPr lang="es-CO" sz="1600" dirty="0"/>
                    </a:p>
                  </a:txBody>
                  <a:tcPr marL="91446" marR="91446" marT="45708" marB="45708" anchor="ctr"/>
                </a:tc>
                <a:tc rowSpan="2">
                  <a:txBody>
                    <a:bodyPr/>
                    <a:lstStyle/>
                    <a:p>
                      <a:endParaRPr lang="es-CO" sz="1600" dirty="0"/>
                    </a:p>
                  </a:txBody>
                  <a:tcPr marL="91446" marR="91446" marT="45708" marB="45708" anchor="ctr"/>
                </a:tc>
              </a:tr>
              <a:tr h="495465">
                <a:tc rowSpan="2">
                  <a:txBody>
                    <a:bodyPr/>
                    <a:lstStyle/>
                    <a:p>
                      <a:r>
                        <a:rPr lang="es-CO" sz="1600" b="1" dirty="0" smtClean="0">
                          <a:solidFill>
                            <a:srgbClr val="FF0000"/>
                          </a:solidFill>
                        </a:rPr>
                        <a:t>MARZO 23– ABRIL 17 DE 2015 </a:t>
                      </a:r>
                      <a:endParaRPr lang="es-CO" sz="1600" b="1" dirty="0">
                        <a:solidFill>
                          <a:srgbClr val="FF0000"/>
                        </a:solidFill>
                      </a:endParaRPr>
                    </a:p>
                  </a:txBody>
                  <a:tcPr marL="91446" marR="91446" marT="45708" marB="45708" anchor="ctr"/>
                </a:tc>
                <a:tc vMerge="1">
                  <a:txBody>
                    <a:bodyPr/>
                    <a:lstStyle/>
                    <a:p>
                      <a:endParaRPr lang="es-CO" sz="1600" dirty="0"/>
                    </a:p>
                  </a:txBody>
                  <a:tcPr/>
                </a:tc>
                <a:tc vMerge="1">
                  <a:txBody>
                    <a:bodyPr/>
                    <a:lstStyle/>
                    <a:p>
                      <a:endParaRPr lang="es-CO"/>
                    </a:p>
                  </a:txBody>
                  <a:tcPr/>
                </a:tc>
              </a:tr>
              <a:tr h="289548">
                <a:tc vMerge="1">
                  <a:txBody>
                    <a:bodyPr/>
                    <a:lstStyle/>
                    <a:p>
                      <a:endParaRPr lang="es-CO"/>
                    </a:p>
                  </a:txBody>
                  <a:tcPr/>
                </a:tc>
                <a:tc>
                  <a:txBody>
                    <a:bodyPr/>
                    <a:lstStyle/>
                    <a:p>
                      <a:endParaRPr lang="es-CO" sz="1600" dirty="0"/>
                    </a:p>
                  </a:txBody>
                  <a:tcPr marL="91446" marR="91446" marT="45708" marB="45708" anchor="ctr"/>
                </a:tc>
                <a:tc>
                  <a:txBody>
                    <a:bodyPr/>
                    <a:lstStyle/>
                    <a:p>
                      <a:endParaRPr lang="es-CO" sz="1600" dirty="0"/>
                    </a:p>
                  </a:txBody>
                  <a:tcPr marL="91446" marR="91446" marT="45708" marB="45708" anchor="ctr"/>
                </a:tc>
              </a:tr>
              <a:tr h="423439">
                <a:tc>
                  <a:txBody>
                    <a:bodyPr/>
                    <a:lstStyle/>
                    <a:p>
                      <a:r>
                        <a:rPr lang="es-CO" sz="1600" dirty="0" smtClean="0">
                          <a:solidFill>
                            <a:srgbClr val="FF0000"/>
                          </a:solidFill>
                        </a:rPr>
                        <a:t>ABRIL 17 DE 2015</a:t>
                      </a:r>
                      <a:endParaRPr lang="es-CO" sz="1600" dirty="0">
                        <a:solidFill>
                          <a:srgbClr val="FF0000"/>
                        </a:solidFill>
                      </a:endParaRPr>
                    </a:p>
                  </a:txBody>
                  <a:tcPr marL="91446" marR="91446" marT="45708" marB="45708" anchor="ctr"/>
                </a:tc>
                <a:tc gridSpan="2">
                  <a:txBody>
                    <a:bodyPr/>
                    <a:lstStyle/>
                    <a:p>
                      <a:r>
                        <a:rPr lang="es-CO" sz="1600" dirty="0" smtClean="0"/>
                        <a:t>Se deben sustentar las propuestas de metas de cargas</a:t>
                      </a:r>
                      <a:endParaRPr lang="es-CO" sz="1600" dirty="0"/>
                    </a:p>
                  </a:txBody>
                  <a:tcPr marL="91446" marR="91446" marT="45708" marB="45708" anchor="ctr"/>
                </a:tc>
                <a:tc hMerge="1">
                  <a:txBody>
                    <a:bodyPr/>
                    <a:lstStyle/>
                    <a:p>
                      <a:endParaRPr lang="es-CO"/>
                    </a:p>
                  </a:txBody>
                  <a:tcPr/>
                </a:tc>
              </a:tr>
              <a:tr h="517793">
                <a:tc>
                  <a:txBody>
                    <a:bodyPr/>
                    <a:lstStyle/>
                    <a:p>
                      <a:r>
                        <a:rPr lang="es-CO" sz="1600" dirty="0" smtClean="0">
                          <a:solidFill>
                            <a:srgbClr val="FF0000"/>
                          </a:solidFill>
                        </a:rPr>
                        <a:t>ABRIL 30 DE 2015</a:t>
                      </a:r>
                      <a:endParaRPr lang="es-CO" sz="1600" dirty="0">
                        <a:solidFill>
                          <a:srgbClr val="FF0000"/>
                        </a:solidFill>
                      </a:endParaRPr>
                    </a:p>
                  </a:txBody>
                  <a:tcPr marL="91446" marR="91446" marT="45708" marB="45708" anchor="ctr"/>
                </a:tc>
                <a:tc gridSpan="2">
                  <a:txBody>
                    <a:bodyPr/>
                    <a:lstStyle/>
                    <a:p>
                      <a:r>
                        <a:rPr lang="es-CO" sz="1600" dirty="0" smtClean="0"/>
                        <a:t>Fecha de cierre para presentación las propuestas de metas</a:t>
                      </a:r>
                      <a:endParaRPr lang="es-CO" sz="1600" dirty="0"/>
                    </a:p>
                  </a:txBody>
                  <a:tcPr marL="91446" marR="91446" marT="45708" marB="45708" anchor="ctr"/>
                </a:tc>
                <a:tc hMerge="1">
                  <a:txBody>
                    <a:bodyPr/>
                    <a:lstStyle/>
                    <a:p>
                      <a:endParaRPr lang="es-CO"/>
                    </a:p>
                  </a:txBody>
                  <a:tcPr/>
                </a:tc>
              </a:tr>
              <a:tr h="7649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MAYO</a:t>
                      </a:r>
                      <a:r>
                        <a:rPr lang="es-CO" sz="1600" baseline="0" dirty="0" smtClean="0">
                          <a:solidFill>
                            <a:srgbClr val="FF0000"/>
                          </a:solidFill>
                        </a:rPr>
                        <a:t> 1 A MAYO 20 DE 2015</a:t>
                      </a:r>
                      <a:endParaRPr lang="es-CO" sz="16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publica y se reciben observaciones al proyecto de metas 2015 - 2019</a:t>
                      </a:r>
                      <a:endParaRPr lang="es-CO" sz="1600" dirty="0"/>
                    </a:p>
                  </a:txBody>
                  <a:tcPr marL="91446" marR="91446" marT="45708" marB="45708" anchor="ctr"/>
                </a:tc>
                <a:tc hMerge="1">
                  <a:txBody>
                    <a:bodyPr/>
                    <a:lstStyle/>
                    <a:p>
                      <a:endParaRPr lang="es-CO"/>
                    </a:p>
                  </a:txBody>
                  <a:tcPr/>
                </a:tc>
              </a:tr>
              <a:tr h="994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1600" dirty="0" smtClean="0">
                          <a:solidFill>
                            <a:srgbClr val="FF0000"/>
                          </a:solidFill>
                        </a:rPr>
                        <a:t>MAYO</a:t>
                      </a:r>
                      <a:r>
                        <a:rPr lang="es-CO" sz="1600" baseline="0" dirty="0" smtClean="0">
                          <a:solidFill>
                            <a:srgbClr val="FF0000"/>
                          </a:solidFill>
                        </a:rPr>
                        <a:t> </a:t>
                      </a:r>
                      <a:r>
                        <a:rPr lang="es-CO" sz="1600" dirty="0" smtClean="0">
                          <a:solidFill>
                            <a:srgbClr val="FF0000"/>
                          </a:solidFill>
                        </a:rPr>
                        <a:t> 31 DE 2015</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600" dirty="0"/>
                    </a:p>
                  </a:txBody>
                  <a:tcPr marL="91446" marR="91446" marT="45708" marB="45708" anchor="ctr"/>
                </a:tc>
                <a:tc gridSpan="2">
                  <a:txBody>
                    <a:bodyPr/>
                    <a:lstStyle/>
                    <a:p>
                      <a:r>
                        <a:rPr lang="es-CO" sz="1600" dirty="0" smtClean="0"/>
                        <a:t>Se define el proyecto oficial de metas para que sea estudiado por el Consejo Directivo del AMB</a:t>
                      </a:r>
                      <a:endParaRPr lang="es-CO" sz="1600" dirty="0"/>
                    </a:p>
                  </a:txBody>
                  <a:tcPr marL="91446" marR="91446" marT="45708" marB="45708" anchor="ctr"/>
                </a:tc>
                <a:tc hMerge="1">
                  <a:txBody>
                    <a:bodyPr/>
                    <a:lstStyle/>
                    <a:p>
                      <a:endParaRPr lang="es-CO"/>
                    </a:p>
                  </a:txBody>
                  <a:tcPr/>
                </a:tc>
              </a:tr>
            </a:tbl>
          </a:graphicData>
        </a:graphic>
      </p:graphicFrame>
    </p:spTree>
    <p:extLst>
      <p:ext uri="{BB962C8B-B14F-4D97-AF65-F5344CB8AC3E}">
        <p14:creationId xmlns:p14="http://schemas.microsoft.com/office/powerpoint/2010/main" val="3666774647"/>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550" y="2276475"/>
            <a:ext cx="7345363" cy="1008063"/>
          </a:xfrm>
        </p:spPr>
        <p:txBody>
          <a:bodyPr rtlCol="0">
            <a:noAutofit/>
          </a:bodyPr>
          <a:lstStyle/>
          <a:p>
            <a:pPr algn="ctr" eaLnBrk="1" fontAlgn="auto" hangingPunct="1">
              <a:spcAft>
                <a:spcPts val="0"/>
              </a:spcAft>
              <a:defRPr/>
            </a:pPr>
            <a:r>
              <a:rPr lang="es-CO" sz="3200" b="1" dirty="0" smtClean="0">
                <a:solidFill>
                  <a:schemeClr val="accent1">
                    <a:lumMod val="50000"/>
                  </a:schemeClr>
                </a:solidFill>
                <a:cs typeface="Arial" pitchFamily="34" charset="0"/>
              </a:rPr>
              <a:t>METODOLOGIA PARA EL DISEÑO, SUSTENTACION Y EVALUACION DE LAS PROPUESTAS DE METAS DE CARGAS DE DBO5 Y SST PARA EL QUINQUENIO 2015 - 2019</a:t>
            </a:r>
            <a:endParaRPr lang="es-CO" sz="3200" b="1" dirty="0">
              <a:solidFill>
                <a:schemeClr val="accent1">
                  <a:lumMod val="50000"/>
                </a:schemeClr>
              </a:solidFill>
              <a:cs typeface="Arial" pitchFamily="34" charset="0"/>
            </a:endParaRPr>
          </a:p>
        </p:txBody>
      </p:sp>
    </p:spTree>
    <p:extLst>
      <p:ext uri="{BB962C8B-B14F-4D97-AF65-F5344CB8AC3E}">
        <p14:creationId xmlns:p14="http://schemas.microsoft.com/office/powerpoint/2010/main" val="221140536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4224" y="312737"/>
            <a:ext cx="7200900" cy="1065213"/>
          </a:xfrm>
        </p:spPr>
        <p:txBody>
          <a:bodyPr rtlCol="0">
            <a:noAutofit/>
          </a:bodyPr>
          <a:lstStyle/>
          <a:p>
            <a:pPr eaLnBrk="1" fontAlgn="auto" hangingPunct="1">
              <a:spcAft>
                <a:spcPts val="0"/>
              </a:spcAft>
              <a:defRPr/>
            </a:pPr>
            <a:r>
              <a:rPr lang="es-CO" sz="1800" b="1" dirty="0" smtClean="0">
                <a:solidFill>
                  <a:schemeClr val="accent1">
                    <a:lumMod val="50000"/>
                  </a:schemeClr>
                </a:solidFill>
                <a:cs typeface="Arial" pitchFamily="34" charset="0"/>
              </a:rPr>
              <a:t>Metodología para el diseño, sustentación y evaluación de las propuestas de metas de cargas de DBO5 y SST </a:t>
            </a:r>
            <a:r>
              <a:rPr lang="es-CO" dirty="0">
                <a:solidFill>
                  <a:schemeClr val="accent6">
                    <a:lumMod val="75000"/>
                  </a:schemeClr>
                </a:solidFill>
                <a:cs typeface="Arial" pitchFamily="34" charset="0"/>
              </a:rPr>
              <a:t> -flujograma </a:t>
            </a:r>
            <a:r>
              <a:rPr lang="es-CO" sz="1800" b="1" dirty="0" smtClean="0">
                <a:solidFill>
                  <a:schemeClr val="accent6">
                    <a:lumMod val="75000"/>
                  </a:schemeClr>
                </a:solidFill>
                <a:cs typeface="Arial" pitchFamily="34" charset="0"/>
              </a:rPr>
              <a:t>de gestión-</a:t>
            </a:r>
            <a:r>
              <a:rPr lang="es-CO" sz="2400" dirty="0">
                <a:cs typeface="Arial" pitchFamily="34" charset="0"/>
              </a:rPr>
              <a:t/>
            </a:r>
            <a:br>
              <a:rPr lang="es-CO" sz="2400" dirty="0">
                <a:cs typeface="Arial" pitchFamily="34" charset="0"/>
              </a:rPr>
            </a:br>
            <a:endParaRPr lang="es-CO" sz="1800" b="1" dirty="0">
              <a:solidFill>
                <a:schemeClr val="accent3">
                  <a:lumMod val="50000"/>
                </a:schemeClr>
              </a:solidFill>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2015529520"/>
              </p:ext>
            </p:extLst>
          </p:nvPr>
        </p:nvGraphicFramePr>
        <p:xfrm>
          <a:off x="495759" y="1377950"/>
          <a:ext cx="8325635" cy="4151349"/>
        </p:xfrm>
        <a:graphic>
          <a:graphicData uri="http://schemas.openxmlformats.org/drawingml/2006/table">
            <a:tbl>
              <a:tblPr firstRow="1" bandRow="1">
                <a:tableStyleId>{9D7B26C5-4107-4FEC-AEDC-1716B250A1EF}</a:tableStyleId>
              </a:tblPr>
              <a:tblGrid>
                <a:gridCol w="1720015"/>
                <a:gridCol w="1121750"/>
                <a:gridCol w="5483870"/>
              </a:tblGrid>
              <a:tr h="416211">
                <a:tc>
                  <a:txBody>
                    <a:bodyPr/>
                    <a:lstStyle/>
                    <a:p>
                      <a:pPr algn="ctr"/>
                      <a:r>
                        <a:rPr lang="es-CO" sz="1400" dirty="0" smtClean="0"/>
                        <a:t>Responsable</a:t>
                      </a:r>
                      <a:endParaRPr lang="es-CO" sz="1400" dirty="0"/>
                    </a:p>
                  </a:txBody>
                  <a:tcPr marL="91445" marR="91445" marT="45727" marB="45727"/>
                </a:tc>
                <a:tc>
                  <a:txBody>
                    <a:bodyPr/>
                    <a:lstStyle/>
                    <a:p>
                      <a:pPr algn="ctr"/>
                      <a:r>
                        <a:rPr lang="es-CO" sz="1400" dirty="0" smtClean="0"/>
                        <a:t>Flujo</a:t>
                      </a:r>
                      <a:endParaRPr lang="es-CO" sz="1400" dirty="0"/>
                    </a:p>
                  </a:txBody>
                  <a:tcPr marL="91445" marR="91445" marT="45727" marB="45727"/>
                </a:tc>
                <a:tc>
                  <a:txBody>
                    <a:bodyPr/>
                    <a:lstStyle/>
                    <a:p>
                      <a:pPr algn="ctr"/>
                      <a:r>
                        <a:rPr lang="es-CO" sz="1400" dirty="0" smtClean="0"/>
                        <a:t>Actividad</a:t>
                      </a:r>
                      <a:endParaRPr lang="es-CO" sz="1400" dirty="0"/>
                    </a:p>
                  </a:txBody>
                  <a:tcPr marL="91445" marR="91445" marT="45727" marB="45727"/>
                </a:tc>
              </a:tr>
              <a:tr h="452242">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Define objetivos  de calidad hídrica para el tramo receptor</a:t>
                      </a:r>
                      <a:endParaRPr lang="es-CO" sz="1400" dirty="0"/>
                    </a:p>
                  </a:txBody>
                  <a:tcPr marL="91445" marR="91445" marT="45727" marB="45727"/>
                </a:tc>
              </a:tr>
              <a:tr h="550647">
                <a:tc>
                  <a:txBody>
                    <a:bodyPr/>
                    <a:lstStyle/>
                    <a:p>
                      <a:r>
                        <a:rPr lang="es-CO" sz="1400" dirty="0" smtClean="0"/>
                        <a:t>El usuario generador de descargas líquidas</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Realiza el estudio de caudales y calidad de sus descargas puntuales</a:t>
                      </a:r>
                      <a:endParaRPr lang="es-CO" sz="1400" dirty="0"/>
                    </a:p>
                  </a:txBody>
                  <a:tcPr marL="91445" marR="91445" marT="45727" marB="45727"/>
                </a:tc>
              </a:tr>
              <a:tr h="550843">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Define metodología y formatos de cronograma para la presentación de propuestas de metas de cargas de DBO5 Y SST</a:t>
                      </a:r>
                      <a:endParaRPr lang="es-CO" sz="1400" dirty="0"/>
                    </a:p>
                  </a:txBody>
                  <a:tcPr marL="91445" marR="91445" marT="45727" marB="45727"/>
                </a:tc>
              </a:tr>
              <a:tr h="452242">
                <a:tc>
                  <a:txBody>
                    <a:bodyPr/>
                    <a:lstStyle/>
                    <a:p>
                      <a:r>
                        <a:rPr lang="es-CO" sz="1400" dirty="0" smtClean="0"/>
                        <a:t>El usuario</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Diligencia el formato de metas y cronograma</a:t>
                      </a:r>
                      <a:endParaRPr lang="es-CO" sz="1400" dirty="0"/>
                    </a:p>
                  </a:txBody>
                  <a:tcPr marL="91445" marR="91445" marT="45727" marB="45727"/>
                </a:tc>
              </a:tr>
              <a:tr h="638461">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Estructura y publica en la Web el proyecto de metas individuales, grupales y globales por tramos</a:t>
                      </a:r>
                      <a:endParaRPr lang="es-CO" sz="1400" dirty="0"/>
                    </a:p>
                  </a:txBody>
                  <a:tcPr marL="91445" marR="91445" marT="45727" marB="45727"/>
                </a:tc>
              </a:tr>
              <a:tr h="452242">
                <a:tc>
                  <a:txBody>
                    <a:bodyPr/>
                    <a:lstStyle/>
                    <a:p>
                      <a:r>
                        <a:rPr lang="es-CO" sz="1400" dirty="0" smtClean="0"/>
                        <a:t>El usuario</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Presenta observaciones al proyecto de metas de cargas 2015 - 2019</a:t>
                      </a:r>
                      <a:endParaRPr lang="es-CO" sz="1400" dirty="0"/>
                    </a:p>
                  </a:txBody>
                  <a:tcPr marL="91445" marR="91445" marT="45727" marB="45727"/>
                </a:tc>
              </a:tr>
              <a:tr h="638461">
                <a:tc>
                  <a:txBody>
                    <a:bodyPr/>
                    <a:lstStyle/>
                    <a:p>
                      <a:r>
                        <a:rPr lang="es-CO" sz="1400" dirty="0" smtClean="0"/>
                        <a:t>AMB</a:t>
                      </a:r>
                      <a:endParaRPr lang="es-CO" sz="1400" dirty="0"/>
                    </a:p>
                  </a:txBody>
                  <a:tcPr marL="91445" marR="91445" marT="45727" marB="45727"/>
                </a:tc>
                <a:tc>
                  <a:txBody>
                    <a:bodyPr/>
                    <a:lstStyle/>
                    <a:p>
                      <a:endParaRPr lang="es-CO" sz="1400" dirty="0"/>
                    </a:p>
                  </a:txBody>
                  <a:tcPr marL="91445" marR="91445" marT="45727" marB="45727"/>
                </a:tc>
                <a:tc>
                  <a:txBody>
                    <a:bodyPr/>
                    <a:lstStyle/>
                    <a:p>
                      <a:r>
                        <a:rPr lang="es-CO" sz="1400" dirty="0" smtClean="0"/>
                        <a:t>Ajusta  y define mediante Acuerdo del consejo directivo el nuevo marco de metas e inicia la nueva facturación de la TR</a:t>
                      </a:r>
                      <a:endParaRPr lang="es-CO" sz="1400" dirty="0"/>
                    </a:p>
                  </a:txBody>
                  <a:tcPr marL="91445" marR="91445" marT="45727" marB="45727"/>
                </a:tc>
              </a:tr>
            </a:tbl>
          </a:graphicData>
        </a:graphic>
      </p:graphicFrame>
      <p:sp>
        <p:nvSpPr>
          <p:cNvPr id="5" name="4 Flecha derecha"/>
          <p:cNvSpPr/>
          <p:nvPr/>
        </p:nvSpPr>
        <p:spPr>
          <a:xfrm>
            <a:off x="2432050" y="2328909"/>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6" name="5 Flecha derecha"/>
          <p:cNvSpPr/>
          <p:nvPr/>
        </p:nvSpPr>
        <p:spPr>
          <a:xfrm>
            <a:off x="2422525" y="2910192"/>
            <a:ext cx="647700" cy="36036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8" name="7 Flecha derecha"/>
          <p:cNvSpPr/>
          <p:nvPr/>
        </p:nvSpPr>
        <p:spPr>
          <a:xfrm>
            <a:off x="2460244" y="3873466"/>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0" name="9 Flecha derecha"/>
          <p:cNvSpPr/>
          <p:nvPr/>
        </p:nvSpPr>
        <p:spPr>
          <a:xfrm>
            <a:off x="2460244" y="4967349"/>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1" name="10 Flecha derecha"/>
          <p:cNvSpPr/>
          <p:nvPr/>
        </p:nvSpPr>
        <p:spPr>
          <a:xfrm>
            <a:off x="2446147" y="3385893"/>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2" name="11 Flecha derecha"/>
          <p:cNvSpPr/>
          <p:nvPr/>
        </p:nvSpPr>
        <p:spPr>
          <a:xfrm>
            <a:off x="2460244" y="4464857"/>
            <a:ext cx="647700" cy="360363"/>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
        <p:nvSpPr>
          <p:cNvPr id="13" name="12 Flecha derecha"/>
          <p:cNvSpPr/>
          <p:nvPr/>
        </p:nvSpPr>
        <p:spPr>
          <a:xfrm>
            <a:off x="2432050" y="1831229"/>
            <a:ext cx="647700" cy="360362"/>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O"/>
          </a:p>
        </p:txBody>
      </p:sp>
    </p:spTree>
    <p:extLst>
      <p:ext uri="{BB962C8B-B14F-4D97-AF65-F5344CB8AC3E}">
        <p14:creationId xmlns:p14="http://schemas.microsoft.com/office/powerpoint/2010/main" val="4413452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44058" y="356500"/>
            <a:ext cx="7331630"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a:solidFill>
                  <a:schemeClr val="accent3">
                    <a:lumMod val="50000"/>
                  </a:schemeClr>
                </a:solidFill>
                <a:cs typeface="Arial" pitchFamily="34" charset="0"/>
              </a:rPr>
              <a:t/>
            </a:r>
            <a:br>
              <a:rPr lang="es-CO" sz="2000" b="1" dirty="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483113851"/>
              </p:ext>
            </p:extLst>
          </p:nvPr>
        </p:nvGraphicFramePr>
        <p:xfrm>
          <a:off x="539750" y="1894270"/>
          <a:ext cx="8135938" cy="3590932"/>
        </p:xfrm>
        <a:graphic>
          <a:graphicData uri="http://schemas.openxmlformats.org/drawingml/2006/table">
            <a:tbl>
              <a:tblPr firstRow="1" bandRow="1">
                <a:tableStyleId>{9D7B26C5-4107-4FEC-AEDC-1716B250A1EF}</a:tableStyleId>
              </a:tblPr>
              <a:tblGrid>
                <a:gridCol w="1223991"/>
                <a:gridCol w="6911947"/>
              </a:tblGrid>
              <a:tr h="579091">
                <a:tc>
                  <a:txBody>
                    <a:bodyPr/>
                    <a:lstStyle/>
                    <a:p>
                      <a:pPr algn="ctr"/>
                      <a:r>
                        <a:rPr lang="es-CO" sz="1600" dirty="0" smtClean="0"/>
                        <a:t>Paso</a:t>
                      </a:r>
                      <a:endParaRPr lang="es-CO" sz="1600" dirty="0"/>
                    </a:p>
                  </a:txBody>
                  <a:tcPr marL="91429" marR="91429" marT="45707" marB="4570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dirty="0" smtClean="0"/>
                        <a:t>Actividad</a:t>
                      </a:r>
                    </a:p>
                    <a:p>
                      <a:pPr algn="ctr"/>
                      <a:endParaRPr lang="es-CO" sz="1600" dirty="0"/>
                    </a:p>
                  </a:txBody>
                  <a:tcPr marL="91429" marR="91429" marT="45707" marB="45707"/>
                </a:tc>
              </a:tr>
              <a:tr h="579091">
                <a:tc>
                  <a:txBody>
                    <a:bodyPr/>
                    <a:lstStyle/>
                    <a:p>
                      <a:pPr algn="ctr"/>
                      <a:r>
                        <a:rPr lang="es-CO" sz="1600" dirty="0" smtClean="0"/>
                        <a:t>1.</a:t>
                      </a:r>
                      <a:endParaRPr lang="es-CO" sz="1600" dirty="0"/>
                    </a:p>
                  </a:txBody>
                  <a:tcPr marL="91429" marR="91429" marT="45707" marB="45707"/>
                </a:tc>
                <a:tc>
                  <a:txBody>
                    <a:bodyPr/>
                    <a:lstStyle/>
                    <a:p>
                      <a:r>
                        <a:rPr lang="es-CO" sz="1600" dirty="0" smtClean="0"/>
                        <a:t>Evaluación de objetivos de calidad de la Corporación y simulación  de LIMITES PERMISIBLES</a:t>
                      </a:r>
                      <a:endParaRPr lang="es-CO" sz="1600" dirty="0"/>
                    </a:p>
                  </a:txBody>
                  <a:tcPr marL="91429" marR="91429" marT="45707" marB="45707"/>
                </a:tc>
              </a:tr>
              <a:tr h="370730">
                <a:tc>
                  <a:txBody>
                    <a:bodyPr/>
                    <a:lstStyle/>
                    <a:p>
                      <a:pPr algn="ctr"/>
                      <a:r>
                        <a:rPr lang="es-CO" sz="1600" dirty="0" smtClean="0"/>
                        <a:t>2.</a:t>
                      </a:r>
                      <a:endParaRPr lang="es-CO" sz="1600" dirty="0"/>
                    </a:p>
                  </a:txBody>
                  <a:tcPr marL="91429" marR="91429" marT="45707" marB="45707"/>
                </a:tc>
                <a:tc>
                  <a:txBody>
                    <a:bodyPr/>
                    <a:lstStyle/>
                    <a:p>
                      <a:r>
                        <a:rPr lang="es-CO" sz="1600" dirty="0" smtClean="0"/>
                        <a:t>Evaluación redes de alcantarillado</a:t>
                      </a:r>
                      <a:endParaRPr lang="es-CO" sz="1600" dirty="0"/>
                    </a:p>
                  </a:txBody>
                  <a:tcPr marL="91429" marR="91429" marT="45707" marB="45707"/>
                </a:tc>
              </a:tr>
              <a:tr h="370730">
                <a:tc>
                  <a:txBody>
                    <a:bodyPr/>
                    <a:lstStyle/>
                    <a:p>
                      <a:pPr algn="ctr"/>
                      <a:r>
                        <a:rPr lang="es-CO" sz="1600" dirty="0" smtClean="0"/>
                        <a:t>3.</a:t>
                      </a:r>
                      <a:endParaRPr lang="es-CO" sz="1600" dirty="0"/>
                    </a:p>
                  </a:txBody>
                  <a:tcPr marL="91429" marR="91429" marT="45707" marB="45707"/>
                </a:tc>
                <a:tc>
                  <a:txBody>
                    <a:bodyPr/>
                    <a:lstStyle/>
                    <a:p>
                      <a:r>
                        <a:rPr lang="es-CO" sz="1600" dirty="0" smtClean="0"/>
                        <a:t>Estudio de caudales</a:t>
                      </a:r>
                      <a:endParaRPr lang="es-CO" sz="1600" dirty="0"/>
                    </a:p>
                  </a:txBody>
                  <a:tcPr marL="91429" marR="91429" marT="45707" marB="45707"/>
                </a:tc>
              </a:tr>
              <a:tr h="370730">
                <a:tc>
                  <a:txBody>
                    <a:bodyPr/>
                    <a:lstStyle/>
                    <a:p>
                      <a:pPr algn="ctr"/>
                      <a:r>
                        <a:rPr lang="es-CO" sz="1600" dirty="0" smtClean="0"/>
                        <a:t>4.</a:t>
                      </a:r>
                      <a:endParaRPr lang="es-CO" sz="1600" dirty="0"/>
                    </a:p>
                  </a:txBody>
                  <a:tcPr marL="91429" marR="91429" marT="45707" marB="45707"/>
                </a:tc>
                <a:tc>
                  <a:txBody>
                    <a:bodyPr/>
                    <a:lstStyle/>
                    <a:p>
                      <a:r>
                        <a:rPr lang="es-CO" sz="1600" dirty="0" smtClean="0"/>
                        <a:t>Construye  líneas de flujos y caudales por proceso tipo  </a:t>
                      </a:r>
                      <a:endParaRPr lang="es-CO" sz="1600" dirty="0"/>
                    </a:p>
                  </a:txBody>
                  <a:tcPr marL="91429" marR="91429" marT="45707" marB="45707"/>
                </a:tc>
              </a:tr>
              <a:tr h="370730">
                <a:tc>
                  <a:txBody>
                    <a:bodyPr/>
                    <a:lstStyle/>
                    <a:p>
                      <a:pPr algn="ctr"/>
                      <a:r>
                        <a:rPr lang="es-CO" sz="1600" dirty="0" smtClean="0"/>
                        <a:t>5.</a:t>
                      </a:r>
                      <a:endParaRPr lang="es-CO" sz="1600" dirty="0"/>
                    </a:p>
                  </a:txBody>
                  <a:tcPr marL="91429" marR="91429" marT="45707" marB="45707"/>
                </a:tc>
                <a:tc>
                  <a:txBody>
                    <a:bodyPr/>
                    <a:lstStyle/>
                    <a:p>
                      <a:r>
                        <a:rPr lang="es-CO" sz="1600" dirty="0" smtClean="0"/>
                        <a:t>Diseña plan de muestreo de aguas residuales</a:t>
                      </a:r>
                      <a:endParaRPr lang="es-CO" sz="1600" dirty="0"/>
                    </a:p>
                  </a:txBody>
                  <a:tcPr marL="91429" marR="91429" marT="45707" marB="45707"/>
                </a:tc>
              </a:tr>
              <a:tr h="370730">
                <a:tc>
                  <a:txBody>
                    <a:bodyPr/>
                    <a:lstStyle/>
                    <a:p>
                      <a:pPr algn="ctr"/>
                      <a:r>
                        <a:rPr lang="es-CO" sz="1600" dirty="0" smtClean="0"/>
                        <a:t>6.</a:t>
                      </a:r>
                      <a:endParaRPr lang="es-CO" sz="1600" dirty="0"/>
                    </a:p>
                  </a:txBody>
                  <a:tcPr marL="91429" marR="91429" marT="45707" marB="45707"/>
                </a:tc>
                <a:tc>
                  <a:txBody>
                    <a:bodyPr/>
                    <a:lstStyle/>
                    <a:p>
                      <a:r>
                        <a:rPr lang="es-CO" sz="1600" dirty="0" smtClean="0"/>
                        <a:t>Procesa la información de caudales y calidad de aguas</a:t>
                      </a:r>
                      <a:endParaRPr lang="es-CO" sz="1600" dirty="0"/>
                    </a:p>
                  </a:txBody>
                  <a:tcPr marL="91429" marR="91429" marT="45707" marB="45707"/>
                </a:tc>
              </a:tr>
              <a:tr h="579091">
                <a:tc>
                  <a:txBody>
                    <a:bodyPr/>
                    <a:lstStyle/>
                    <a:p>
                      <a:pPr algn="ctr"/>
                      <a:r>
                        <a:rPr lang="es-CO" sz="1600" dirty="0" smtClean="0"/>
                        <a:t>7.</a:t>
                      </a:r>
                      <a:endParaRPr lang="es-CO" sz="1600" dirty="0"/>
                    </a:p>
                  </a:txBody>
                  <a:tcPr marL="91429" marR="91429" marT="45707" marB="45707"/>
                </a:tc>
                <a:tc>
                  <a:txBody>
                    <a:bodyPr/>
                    <a:lstStyle/>
                    <a:p>
                      <a:r>
                        <a:rPr lang="es-CO" sz="1600" dirty="0" smtClean="0"/>
                        <a:t>Diligencia formatos de sustentación de propuestas de metas de cargas y cronograma</a:t>
                      </a:r>
                      <a:endParaRPr lang="es-CO" sz="1600" dirty="0"/>
                    </a:p>
                  </a:txBody>
                  <a:tcPr marL="91429" marR="91429" marT="45707" marB="45707"/>
                </a:tc>
              </a:tr>
            </a:tbl>
          </a:graphicData>
        </a:graphic>
      </p:graphicFrame>
    </p:spTree>
    <p:extLst>
      <p:ext uri="{BB962C8B-B14F-4D97-AF65-F5344CB8AC3E}">
        <p14:creationId xmlns:p14="http://schemas.microsoft.com/office/powerpoint/2010/main" val="368834544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Tabla"/>
          <p:cNvGraphicFramePr>
            <a:graphicFrameLocks noGrp="1"/>
          </p:cNvGraphicFramePr>
          <p:nvPr>
            <p:extLst>
              <p:ext uri="{D42A27DB-BD31-4B8C-83A1-F6EECF244321}">
                <p14:modId xmlns:p14="http://schemas.microsoft.com/office/powerpoint/2010/main" val="574082164"/>
              </p:ext>
            </p:extLst>
          </p:nvPr>
        </p:nvGraphicFramePr>
        <p:xfrm>
          <a:off x="1476375" y="2623718"/>
          <a:ext cx="6096000" cy="1706744"/>
        </p:xfrm>
        <a:graphic>
          <a:graphicData uri="http://schemas.openxmlformats.org/drawingml/2006/table">
            <a:tbl>
              <a:tblPr firstRow="1" bandRow="1">
                <a:tableStyleId>{9D7B26C5-4107-4FEC-AEDC-1716B250A1EF}</a:tableStyleId>
              </a:tblPr>
              <a:tblGrid>
                <a:gridCol w="1080120"/>
                <a:gridCol w="5015880"/>
              </a:tblGrid>
              <a:tr h="700899">
                <a:tc>
                  <a:txBody>
                    <a:bodyPr/>
                    <a:lstStyle/>
                    <a:p>
                      <a:pPr algn="ctr"/>
                      <a:r>
                        <a:rPr lang="es-CO" sz="2000" dirty="0" smtClean="0"/>
                        <a:t>Paso</a:t>
                      </a:r>
                      <a:endParaRPr lang="es-CO" sz="2000" dirty="0"/>
                    </a:p>
                  </a:txBody>
                  <a:tcPr marT="45686" marB="4568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86" marB="45686"/>
                </a:tc>
              </a:tr>
              <a:tr h="1005663">
                <a:tc>
                  <a:txBody>
                    <a:bodyPr/>
                    <a:lstStyle/>
                    <a:p>
                      <a:pPr algn="ctr"/>
                      <a:r>
                        <a:rPr lang="es-CO" sz="2000" dirty="0" smtClean="0"/>
                        <a:t>1.</a:t>
                      </a:r>
                      <a:endParaRPr lang="es-CO" sz="2000" dirty="0"/>
                    </a:p>
                  </a:txBody>
                  <a:tcPr marT="45686" marB="45686"/>
                </a:tc>
                <a:tc>
                  <a:txBody>
                    <a:bodyPr/>
                    <a:lstStyle/>
                    <a:p>
                      <a:r>
                        <a:rPr lang="es-CO" sz="2000" dirty="0" smtClean="0"/>
                        <a:t>Evaluación de objetivos de calidad de la AAC (CORPOGUAJIRA)  y simulación  de LIMITES PERMISIBLES</a:t>
                      </a:r>
                      <a:endParaRPr lang="es-CO" sz="2000" dirty="0"/>
                    </a:p>
                  </a:txBody>
                  <a:tcPr marT="45686" marB="45686"/>
                </a:tc>
              </a:tr>
            </a:tbl>
          </a:graphicData>
        </a:graphic>
      </p:graphicFrame>
      <p:sp>
        <p:nvSpPr>
          <p:cNvPr id="5" name="1 Título"/>
          <p:cNvSpPr txBox="1">
            <a:spLocks/>
          </p:cNvSpPr>
          <p:nvPr/>
        </p:nvSpPr>
        <p:spPr>
          <a:xfrm>
            <a:off x="1367487" y="355258"/>
            <a:ext cx="7225670" cy="1066800"/>
          </a:xfrm>
          <a:prstGeom prst="rect">
            <a:avLst/>
          </a:prstGeom>
        </p:spPr>
        <p:txBody>
          <a:bodyPr rtlCol="0">
            <a:noAutofit/>
          </a:bodyPr>
          <a:lstStyle>
            <a:lvl1pPr algn="l" defTabSz="457200" rtl="0" eaLnBrk="1" latinLnBrk="0" hangingPunct="1">
              <a:spcBef>
                <a:spcPct val="0"/>
              </a:spcBef>
              <a:buNone/>
              <a:defRPr sz="1800" b="1" kern="1200">
                <a:solidFill>
                  <a:schemeClr val="tx1"/>
                </a:solidFill>
                <a:latin typeface="+mj-lt"/>
                <a:ea typeface="+mj-ea"/>
                <a:cs typeface="+mj-cs"/>
              </a:defRPr>
            </a:lvl1pPr>
          </a:lstStyle>
          <a:p>
            <a:pPr>
              <a:defRPr/>
            </a:pPr>
            <a:r>
              <a:rPr lang="es-CO" sz="2000" dirty="0" smtClean="0">
                <a:solidFill>
                  <a:schemeClr val="accent1">
                    <a:lumMod val="50000"/>
                  </a:schemeClr>
                </a:solidFill>
                <a:cs typeface="Arial" pitchFamily="34" charset="0"/>
              </a:rPr>
              <a:t>METODOLOGIA PARA EL DISEÑO, SUSTENTACION Y EVALUACION DE LAS PROPUESTAS DE METAS DE CARGAS DE DBO5 Y SST</a:t>
            </a:r>
            <a:br>
              <a:rPr lang="es-CO" sz="2000" dirty="0" smtClean="0">
                <a:solidFill>
                  <a:schemeClr val="accent1">
                    <a:lumMod val="50000"/>
                  </a:schemeClr>
                </a:solidFill>
                <a:cs typeface="Arial" pitchFamily="34" charset="0"/>
              </a:rPr>
            </a:br>
            <a:r>
              <a:rPr lang="es-CO" sz="2000" dirty="0" smtClean="0">
                <a:solidFill>
                  <a:schemeClr val="accent6">
                    <a:lumMod val="75000"/>
                  </a:schemeClr>
                </a:solidFill>
                <a:cs typeface="Arial" pitchFamily="34" charset="0"/>
              </a:rPr>
              <a:t>ESTUDIO DE CAUDALES Y CALIDAD DE DESCARGAS POR PARTE DEL USUARIO</a:t>
            </a:r>
            <a:endParaRPr lang="es-CO" sz="2000" dirty="0">
              <a:solidFill>
                <a:schemeClr val="accent6">
                  <a:lumMod val="75000"/>
                </a:schemeClr>
              </a:solidFill>
              <a:cs typeface="Arial" pitchFamily="34" charset="0"/>
            </a:endParaRPr>
          </a:p>
        </p:txBody>
      </p:sp>
    </p:spTree>
    <p:extLst>
      <p:ext uri="{BB962C8B-B14F-4D97-AF65-F5344CB8AC3E}">
        <p14:creationId xmlns:p14="http://schemas.microsoft.com/office/powerpoint/2010/main" val="2594475166"/>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14278" y="361395"/>
            <a:ext cx="7289895" cy="1065213"/>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4" name="3 Tabla"/>
          <p:cNvGraphicFramePr>
            <a:graphicFrameLocks noGrp="1"/>
          </p:cNvGraphicFramePr>
          <p:nvPr>
            <p:extLst>
              <p:ext uri="{D42A27DB-BD31-4B8C-83A1-F6EECF244321}">
                <p14:modId xmlns:p14="http://schemas.microsoft.com/office/powerpoint/2010/main" val="3097941413"/>
              </p:ext>
            </p:extLst>
          </p:nvPr>
        </p:nvGraphicFramePr>
        <p:xfrm>
          <a:off x="684213" y="1839186"/>
          <a:ext cx="7775575" cy="3543982"/>
        </p:xfrm>
        <a:graphic>
          <a:graphicData uri="http://schemas.openxmlformats.org/drawingml/2006/table">
            <a:tbl>
              <a:tblPr firstRow="1" bandRow="1">
                <a:tableStyleId>{5C22544A-7EE6-4342-B048-85BDC9FD1C3A}</a:tableStyleId>
              </a:tblPr>
              <a:tblGrid>
                <a:gridCol w="7775575"/>
              </a:tblGrid>
              <a:tr h="335236">
                <a:tc>
                  <a:txBody>
                    <a:bodyPr/>
                    <a:lstStyle/>
                    <a:p>
                      <a:pPr algn="ctr"/>
                      <a:r>
                        <a:rPr lang="es-ES" sz="2000" dirty="0" smtClean="0">
                          <a:solidFill>
                            <a:srgbClr val="002060"/>
                          </a:solidFill>
                        </a:rPr>
                        <a:t>FASES ESTRATEGICAS DEL PROCESO</a:t>
                      </a:r>
                      <a:endParaRPr lang="es-ES" sz="2000" dirty="0">
                        <a:solidFill>
                          <a:srgbClr val="002060"/>
                        </a:solidFill>
                      </a:endParaRPr>
                    </a:p>
                  </a:txBody>
                  <a:tcPr marL="91424" marR="91424" marT="45702" marB="45702"/>
                </a:tc>
              </a:tr>
              <a:tr h="457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600" b="1" dirty="0" smtClean="0">
                          <a:solidFill>
                            <a:schemeClr val="tx1"/>
                          </a:solidFill>
                        </a:rPr>
                        <a:t>1.Determine limites y requerimientos de la meta</a:t>
                      </a:r>
                      <a:endParaRPr lang="es-ES" sz="1600" b="1" dirty="0">
                        <a:solidFill>
                          <a:schemeClr val="tx1"/>
                        </a:solidFill>
                      </a:endParaRPr>
                    </a:p>
                  </a:txBody>
                  <a:tcPr marL="91424" marR="91424" marT="45702" marB="45702"/>
                </a:tc>
              </a:tr>
              <a:tr h="259038">
                <a:tc>
                  <a:txBody>
                    <a:bodyPr/>
                    <a:lstStyle/>
                    <a:p>
                      <a:endParaRPr lang="es-ES" sz="1400" dirty="0">
                        <a:solidFill>
                          <a:schemeClr val="tx1"/>
                        </a:solidFill>
                      </a:endParaRPr>
                    </a:p>
                  </a:txBody>
                  <a:tcPr marL="91424" marR="91424" marT="45702" marB="45702"/>
                </a:tc>
              </a:tr>
              <a:tr h="3841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1400" b="1" dirty="0" smtClean="0"/>
                        <a:t>2.EVALUE LOS LIMITES PARTICULARES DE CALIDAD REQUERIDOS PARA CUMPLIR INDIVIDUALMENTE</a:t>
                      </a:r>
                      <a:endParaRPr lang="es-ES" sz="1400" dirty="0"/>
                    </a:p>
                  </a:txBody>
                  <a:tcPr marL="91424" marR="91424" marT="45702" marB="45702">
                    <a:solidFill>
                      <a:srgbClr val="C00000">
                        <a:alpha val="94000"/>
                      </a:srgbClr>
                    </a:solidFill>
                  </a:tcPr>
                </a:tc>
              </a:tr>
              <a:tr h="259038">
                <a:tc>
                  <a:txBody>
                    <a:bodyPr/>
                    <a:lstStyle/>
                    <a:p>
                      <a:endParaRPr lang="es-ES" sz="1400" dirty="0"/>
                    </a:p>
                  </a:txBody>
                  <a:tcPr marL="91424" marR="91424" marT="45702" marB="45702"/>
                </a:tc>
              </a:tr>
              <a:tr h="356009">
                <a:tc>
                  <a:txBody>
                    <a:bodyPr/>
                    <a:lstStyle/>
                    <a:p>
                      <a:pPr algn="ctr"/>
                      <a:r>
                        <a:rPr lang="es-CO" sz="1400" b="1" dirty="0" smtClean="0">
                          <a:solidFill>
                            <a:schemeClr val="bg1"/>
                          </a:solidFill>
                        </a:rPr>
                        <a:t>3.DISEÑE</a:t>
                      </a:r>
                      <a:r>
                        <a:rPr lang="es-CO" sz="1400" b="1" baseline="0" dirty="0" smtClean="0">
                          <a:solidFill>
                            <a:schemeClr val="bg1"/>
                          </a:solidFill>
                        </a:rPr>
                        <a:t> LA  MATRIZ DE PLANIFICACION PARA EL CUMPLIMEINTO DE LOS LIMITES INDIVIDUALES</a:t>
                      </a:r>
                      <a:endParaRPr lang="es-ES" sz="1400" b="1" dirty="0">
                        <a:solidFill>
                          <a:schemeClr val="bg1"/>
                        </a:solidFill>
                      </a:endParaRPr>
                    </a:p>
                  </a:txBody>
                  <a:tcPr marL="91424" marR="91424" marT="45702" marB="45702">
                    <a:solidFill>
                      <a:schemeClr val="accent6">
                        <a:lumMod val="75000"/>
                      </a:schemeClr>
                    </a:solidFill>
                  </a:tcPr>
                </a:tc>
              </a:tr>
              <a:tr h="126606">
                <a:tc>
                  <a:txBody>
                    <a:bodyPr/>
                    <a:lstStyle/>
                    <a:p>
                      <a:endParaRPr lang="es-ES" sz="1400" dirty="0"/>
                    </a:p>
                  </a:txBody>
                  <a:tcPr marL="91424" marR="91424" marT="45702" marB="45702"/>
                </a:tc>
              </a:tr>
              <a:tr h="273534">
                <a:tc>
                  <a:txBody>
                    <a:bodyPr/>
                    <a:lstStyle/>
                    <a:p>
                      <a:pPr algn="ctr"/>
                      <a:r>
                        <a:rPr lang="es-CO" sz="1400" b="1" dirty="0" smtClean="0"/>
                        <a:t>4.DEFINA LA META</a:t>
                      </a:r>
                      <a:endParaRPr lang="es-ES" sz="1400" b="1" dirty="0"/>
                    </a:p>
                  </a:txBody>
                  <a:tcPr marL="91424" marR="91424" marT="45702" marB="45702">
                    <a:solidFill>
                      <a:srgbClr val="FFFF00"/>
                    </a:solidFill>
                  </a:tcPr>
                </a:tc>
              </a:tr>
              <a:tr h="259038">
                <a:tc>
                  <a:txBody>
                    <a:bodyPr/>
                    <a:lstStyle/>
                    <a:p>
                      <a:endParaRPr lang="es-ES" sz="1400" dirty="0"/>
                    </a:p>
                  </a:txBody>
                  <a:tcPr marL="91424" marR="91424" marT="45702" marB="45702"/>
                </a:tc>
              </a:tr>
              <a:tr h="426672">
                <a:tc>
                  <a:txBody>
                    <a:bodyPr/>
                    <a:lstStyle/>
                    <a:p>
                      <a:pPr algn="ctr"/>
                      <a:r>
                        <a:rPr lang="es-CO" sz="1400" b="1" dirty="0" smtClean="0"/>
                        <a:t>5.SUSTENTE LA META  ANTE LA ACC</a:t>
                      </a:r>
                      <a:endParaRPr lang="es-ES" sz="1400" b="1" dirty="0"/>
                    </a:p>
                  </a:txBody>
                  <a:tcPr marL="91424" marR="91424" marT="45702" marB="45702">
                    <a:solidFill>
                      <a:srgbClr val="00B050"/>
                    </a:solidFill>
                  </a:tcPr>
                </a:tc>
              </a:tr>
            </a:tbl>
          </a:graphicData>
        </a:graphic>
      </p:graphicFrame>
    </p:spTree>
    <p:extLst>
      <p:ext uri="{BB962C8B-B14F-4D97-AF65-F5344CB8AC3E}">
        <p14:creationId xmlns:p14="http://schemas.microsoft.com/office/powerpoint/2010/main" val="3438707176"/>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67487" y="366274"/>
            <a:ext cx="7225670"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a:solidFill>
                  <a:schemeClr val="accent1">
                    <a:lumMod val="50000"/>
                  </a:schemeClr>
                </a:solidFill>
                <a:cs typeface="Arial" pitchFamily="34" charset="0"/>
              </a:rPr>
              <a:t/>
            </a:r>
            <a:br>
              <a:rPr lang="es-CO" sz="2000" b="1" dirty="0">
                <a:solidFill>
                  <a:schemeClr val="accent1">
                    <a:lumMod val="50000"/>
                  </a:schemeClr>
                </a:solidFill>
                <a:cs typeface="Arial" pitchFamily="34" charset="0"/>
              </a:rPr>
            </a:br>
            <a:r>
              <a:rPr lang="es-CO" sz="2000" b="1" dirty="0" smtClean="0">
                <a:solidFill>
                  <a:schemeClr val="accent6">
                    <a:lumMod val="75000"/>
                  </a:schemeClr>
                </a:solidFill>
                <a:cs typeface="Arial" pitchFamily="34" charset="0"/>
              </a:rPr>
              <a:t>ESTUDIO DE CAUDALES Y CALIDAD DE DESCARGAS POR PARTE DEL USUARIO</a:t>
            </a:r>
            <a:endParaRPr lang="es-CO" sz="2000" b="1" dirty="0">
              <a:solidFill>
                <a:schemeClr val="accent6">
                  <a:lumMod val="75000"/>
                </a:schemeClr>
              </a:solidFill>
              <a:cs typeface="Arial" pitchFamily="34" charset="0"/>
            </a:endParaRPr>
          </a:p>
        </p:txBody>
      </p:sp>
      <p:sp>
        <p:nvSpPr>
          <p:cNvPr id="39939" name="5 CuadroTexto"/>
          <p:cNvSpPr txBox="1">
            <a:spLocks noChangeArrowheads="1"/>
          </p:cNvSpPr>
          <p:nvPr/>
        </p:nvSpPr>
        <p:spPr bwMode="auto">
          <a:xfrm>
            <a:off x="755689" y="1665403"/>
            <a:ext cx="78374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s-CO" altLang="es-CO" sz="2000" dirty="0">
              <a:ea typeface="MS PGothic" panose="020B0600070205080204" pitchFamily="34" charset="-128"/>
            </a:endParaRPr>
          </a:p>
          <a:p>
            <a:pPr eaLnBrk="1" hangingPunct="1"/>
            <a:r>
              <a:rPr lang="es-CO" altLang="es-CO" sz="2000" u="sng" dirty="0">
                <a:ea typeface="MS PGothic" panose="020B0600070205080204" pitchFamily="34" charset="-128"/>
              </a:rPr>
              <a:t>Lo primero es comprender muy bien las razones por las cuales la empresa debe formular una meta de cargas contaminantes:</a:t>
            </a:r>
          </a:p>
          <a:p>
            <a:pPr eaLnBrk="1" hangingPunct="1"/>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responder a requerimientos de límites permisibles ( Decreto 3930 de 2010)</a:t>
            </a:r>
          </a:p>
          <a:p>
            <a:pPr eaLnBrk="1" hangingPunct="1">
              <a:buFont typeface="Arial" panose="020B0604020202020204" pitchFamily="34" charset="0"/>
              <a:buChar char="•"/>
            </a:pPr>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apuntarle al cumplimiento de objetivos de calidad de tramo o cuenca</a:t>
            </a:r>
          </a:p>
          <a:p>
            <a:pPr eaLnBrk="1" hangingPunct="1"/>
            <a:endParaRPr lang="es-CO" altLang="es-CO" sz="2000" dirty="0">
              <a:ea typeface="MS PGothic" panose="020B0600070205080204" pitchFamily="34" charset="-128"/>
            </a:endParaRPr>
          </a:p>
          <a:p>
            <a:pPr eaLnBrk="1" hangingPunct="1">
              <a:buFont typeface="Arial" panose="020B0604020202020204" pitchFamily="34" charset="0"/>
              <a:buChar char="•"/>
            </a:pPr>
            <a:r>
              <a:rPr lang="es-CO" altLang="es-CO" sz="2000" dirty="0">
                <a:ea typeface="MS PGothic" panose="020B0600070205080204" pitchFamily="34" charset="-128"/>
              </a:rPr>
              <a:t>Para cumplir con criterios de calidad del  cuerpo receptor en el punto de descarga</a:t>
            </a:r>
            <a:endParaRPr lang="es-ES" altLang="es-CO" sz="2000" dirty="0">
              <a:ea typeface="MS PGothic" panose="020B0600070205080204" pitchFamily="34" charset="-128"/>
            </a:endParaRPr>
          </a:p>
        </p:txBody>
      </p:sp>
    </p:spTree>
    <p:extLst>
      <p:ext uri="{BB962C8B-B14F-4D97-AF65-F5344CB8AC3E}">
        <p14:creationId xmlns:p14="http://schemas.microsoft.com/office/powerpoint/2010/main" val="4014351383"/>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047750" y="2643188"/>
            <a:ext cx="7354888" cy="1571625"/>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s-CO" sz="3200" b="1" kern="0" dirty="0" smtClean="0">
                <a:solidFill>
                  <a:schemeClr val="accent1">
                    <a:lumMod val="50000"/>
                  </a:schemeClr>
                </a:solidFill>
                <a:cs typeface="+mn-cs"/>
              </a:rPr>
              <a:t>DECRETO 2667 DE 2012 EN EL MARCO DE LA GESTION INTEGRAL DEL RECURSO HÍDRICO</a:t>
            </a:r>
          </a:p>
        </p:txBody>
      </p:sp>
    </p:spTree>
    <p:extLst>
      <p:ext uri="{BB962C8B-B14F-4D97-AF65-F5344CB8AC3E}">
        <p14:creationId xmlns:p14="http://schemas.microsoft.com/office/powerpoint/2010/main" val="3596995863"/>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94597" y="393062"/>
            <a:ext cx="7210425"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br>
              <a:rPr lang="es-CO" sz="2000" b="1" dirty="0" smtClean="0">
                <a:solidFill>
                  <a:schemeClr val="accent1">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sp>
        <p:nvSpPr>
          <p:cNvPr id="40963" name="5 CuadroTexto"/>
          <p:cNvSpPr txBox="1">
            <a:spLocks noChangeArrowheads="1"/>
          </p:cNvSpPr>
          <p:nvPr/>
        </p:nvSpPr>
        <p:spPr bwMode="auto">
          <a:xfrm>
            <a:off x="869415" y="1472429"/>
            <a:ext cx="7635607"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endParaRPr lang="es-CO" altLang="es-CO" dirty="0">
              <a:ea typeface="MS PGothic" panose="020B0600070205080204" pitchFamily="34" charset="-128"/>
            </a:endParaRPr>
          </a:p>
          <a:p>
            <a:pPr eaLnBrk="1" hangingPunct="1"/>
            <a:r>
              <a:rPr lang="es-CO" altLang="es-CO" sz="2000" u="sng" dirty="0">
                <a:ea typeface="MS PGothic" panose="020B0600070205080204" pitchFamily="34" charset="-128"/>
              </a:rPr>
              <a:t>Todas las condiciones anteriores conllevan indefectiblemente a establecer unos LIMITES PARTICULARES DE LA DESCARGA</a:t>
            </a:r>
            <a:endParaRPr lang="es-CO" altLang="es-CO" sz="2000" dirty="0">
              <a:ea typeface="MS PGothic" panose="020B0600070205080204" pitchFamily="34" charset="-128"/>
            </a:endParaRPr>
          </a:p>
          <a:p>
            <a:pPr eaLnBrk="1" hangingPunct="1"/>
            <a:endParaRPr lang="es-CO" altLang="es-CO" dirty="0">
              <a:ea typeface="MS PGothic" panose="020B0600070205080204" pitchFamily="34" charset="-128"/>
            </a:endParaRPr>
          </a:p>
        </p:txBody>
      </p:sp>
      <p:pic>
        <p:nvPicPr>
          <p:cNvPr id="409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272" y="2745471"/>
            <a:ext cx="7987891" cy="2841631"/>
          </a:xfrm>
          <a:prstGeom prst="rect">
            <a:avLst/>
          </a:prstGeom>
          <a:noFill/>
          <a:ln w="9525">
            <a:solidFill>
              <a:schemeClr val="tx1">
                <a:alpha val="94116"/>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66963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41987" name="Rectangle 1"/>
          <p:cNvSpPr>
            <a:spLocks noChangeArrowheads="1"/>
          </p:cNvSpPr>
          <p:nvPr/>
        </p:nvSpPr>
        <p:spPr bwMode="auto">
          <a:xfrm>
            <a:off x="473725" y="1658938"/>
            <a:ext cx="3832034" cy="398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CO" sz="1100" dirty="0"/>
              <a:t>Esta metodología de cálculo se basa en la ecuación de continuidad, la cual es consecuencia del principio de conservación de la masa donde se establece que la masa, dentro de un sistema permanece constante en el tiempo, lo que analíticamente se expresa como:</a:t>
            </a:r>
            <a:endParaRPr lang="es-ES" altLang="es-CO" sz="1050" dirty="0"/>
          </a:p>
          <a:p>
            <a:pPr algn="just" eaLnBrk="1" hangingPunct="1"/>
            <a:r>
              <a:rPr lang="es-CO" altLang="es-CO" sz="1100" b="1" dirty="0"/>
              <a:t>(dm/</a:t>
            </a:r>
            <a:r>
              <a:rPr lang="es-CO" altLang="es-CO" sz="1100" b="1" dirty="0" err="1"/>
              <a:t>dt</a:t>
            </a:r>
            <a:r>
              <a:rPr lang="es-CO" altLang="es-CO" sz="1100" b="1" dirty="0"/>
              <a:t>) =0      </a:t>
            </a:r>
            <a:r>
              <a:rPr lang="es-CO" altLang="es-CO" sz="1100" dirty="0"/>
              <a:t>(1)</a:t>
            </a:r>
            <a:endParaRPr lang="es-ES" altLang="es-CO" sz="1050" dirty="0"/>
          </a:p>
          <a:p>
            <a:pPr algn="just" eaLnBrk="1" hangingPunct="1"/>
            <a:r>
              <a:rPr lang="es-CO" altLang="es-CO" sz="1100" dirty="0"/>
              <a:t>Dado un tramo de cauce en el que se produce la incorporación de varios vertimientos puntuales, puede plantearse un balance de masas con la hipótesis de mezcla completa, cumpliendo para cada parámetro contaminante la siguiente ecuación  de igualdad:</a:t>
            </a:r>
            <a:endParaRPr lang="es-ES" altLang="es-CO" sz="1050" dirty="0"/>
          </a:p>
          <a:p>
            <a:pPr algn="just" eaLnBrk="1" hangingPunct="1"/>
            <a:r>
              <a:rPr lang="es-CO" altLang="es-CO" sz="1100" b="1" dirty="0"/>
              <a:t>Me +</a:t>
            </a:r>
            <a:r>
              <a:rPr lang="es-CO" altLang="es-CO" sz="1100" b="1" dirty="0" err="1"/>
              <a:t>Σmv</a:t>
            </a:r>
            <a:r>
              <a:rPr lang="es-CO" altLang="es-CO" sz="1100" b="1" dirty="0"/>
              <a:t> = Ms    </a:t>
            </a:r>
            <a:r>
              <a:rPr lang="es-CO" altLang="es-CO" sz="1100" dirty="0"/>
              <a:t>(2)</a:t>
            </a:r>
            <a:endParaRPr lang="es-ES" altLang="es-CO" sz="1050" dirty="0"/>
          </a:p>
          <a:p>
            <a:pPr algn="just" eaLnBrk="1" hangingPunct="1"/>
            <a:r>
              <a:rPr lang="es-CO" altLang="es-CO" sz="1100" dirty="0"/>
              <a:t>En esta ecuación:</a:t>
            </a:r>
            <a:endParaRPr lang="es-ES" altLang="es-CO" sz="1050" dirty="0"/>
          </a:p>
          <a:p>
            <a:pPr algn="just" eaLnBrk="1" hangingPunct="1"/>
            <a:r>
              <a:rPr lang="es-CO" altLang="es-CO" sz="1100" b="1" dirty="0"/>
              <a:t>Me </a:t>
            </a:r>
            <a:r>
              <a:rPr lang="es-CO" altLang="es-CO" sz="1100" dirty="0"/>
              <a:t>= masa del contaminante que entra en el tramo</a:t>
            </a:r>
            <a:endParaRPr lang="es-ES" altLang="es-CO" sz="1050" dirty="0"/>
          </a:p>
          <a:p>
            <a:pPr algn="just" eaLnBrk="1" hangingPunct="1"/>
            <a:r>
              <a:rPr lang="es-CO" altLang="es-CO" sz="1100" b="1" dirty="0"/>
              <a:t>mv</a:t>
            </a:r>
            <a:r>
              <a:rPr lang="es-CO" altLang="es-CO" sz="1100" dirty="0"/>
              <a:t> = masa que se incorpora de cada vertimiento</a:t>
            </a:r>
            <a:endParaRPr lang="es-ES" altLang="es-CO" sz="1050" dirty="0"/>
          </a:p>
          <a:p>
            <a:pPr algn="just" eaLnBrk="1" hangingPunct="1"/>
            <a:r>
              <a:rPr lang="es-CO" altLang="es-CO" sz="1100" b="1" dirty="0"/>
              <a:t>Ms</a:t>
            </a:r>
            <a:r>
              <a:rPr lang="es-CO" altLang="es-CO" sz="1100" dirty="0"/>
              <a:t> = masa que sale del tramo</a:t>
            </a:r>
            <a:endParaRPr lang="es-ES" altLang="es-CO" sz="1050" dirty="0"/>
          </a:p>
          <a:p>
            <a:pPr algn="just" eaLnBrk="1" hangingPunct="1"/>
            <a:r>
              <a:rPr lang="es-CO" altLang="es-CO" sz="1100" dirty="0"/>
              <a:t>La masa por unidad de tiempo o flujo másico, se denomina carga, y la carga contaminante asociada a un parámetro transportada por un cauce viene definida por el producto de su concentración por el caudal circulante,</a:t>
            </a:r>
            <a:endParaRPr lang="es-ES" altLang="es-CO" sz="1050" dirty="0"/>
          </a:p>
          <a:p>
            <a:pPr algn="just" eaLnBrk="1" hangingPunct="1"/>
            <a:r>
              <a:rPr lang="es-CO" altLang="es-CO" sz="1100" b="1" dirty="0"/>
              <a:t>K (Carga)=Q(Caudal) * C(Concentración)    </a:t>
            </a:r>
            <a:r>
              <a:rPr lang="es-CO" altLang="es-CO" sz="1100" dirty="0"/>
              <a:t>(3)</a:t>
            </a:r>
            <a:endParaRPr lang="es-ES" altLang="es-CO" sz="1050" dirty="0"/>
          </a:p>
          <a:p>
            <a:pPr algn="just" eaLnBrk="1" hangingPunct="1"/>
            <a:r>
              <a:rPr lang="es-CO" altLang="es-CO" sz="1100" dirty="0"/>
              <a:t>En consecuencia el balance de cargas viene dado por las expresiones matemáticas incluidas en el siguiente gráfico:</a:t>
            </a:r>
            <a:endParaRPr lang="es-CO" altLang="es-CO" sz="2400" dirty="0"/>
          </a:p>
        </p:txBody>
      </p:sp>
      <p:pic>
        <p:nvPicPr>
          <p:cNvPr id="41988"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967" y="1291740"/>
            <a:ext cx="41036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1"/>
          <p:cNvSpPr>
            <a:spLocks noChangeArrowheads="1"/>
          </p:cNvSpPr>
          <p:nvPr/>
        </p:nvSpPr>
        <p:spPr bwMode="auto">
          <a:xfrm>
            <a:off x="4616967" y="4098440"/>
            <a:ext cx="4218561" cy="1615827"/>
          </a:xfrm>
          <a:prstGeom prst="rect">
            <a:avLst/>
          </a:prstGeom>
          <a:noFill/>
          <a:ln>
            <a:noFill/>
          </a:ln>
          <a:extLst/>
        </p:spPr>
        <p:txBody>
          <a:bodyPr wrap="square" anchor="ctr">
            <a:spAutoFit/>
          </a:bodyPr>
          <a:lstStyle/>
          <a:p>
            <a:pPr algn="just" eaLnBrk="1" fontAlgn="auto" hangingPunct="1">
              <a:spcBef>
                <a:spcPts val="0"/>
              </a:spcBef>
              <a:spcAft>
                <a:spcPts val="0"/>
              </a:spcAft>
              <a:defRPr/>
            </a:pPr>
            <a:r>
              <a:rPr lang="es-CO" sz="1100" i="1" dirty="0" err="1">
                <a:latin typeface="+mn-lt"/>
                <a:cs typeface="Arial" charset="0"/>
              </a:rPr>
              <a:t>Ke</a:t>
            </a:r>
            <a:r>
              <a:rPr lang="es-CO" sz="1100" i="1" dirty="0">
                <a:latin typeface="+mn-lt"/>
                <a:cs typeface="Arial" charset="0"/>
              </a:rPr>
              <a:t> = carga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kv</a:t>
            </a:r>
            <a:r>
              <a:rPr lang="es-CO" sz="1100" i="1" dirty="0">
                <a:latin typeface="+mn-lt"/>
                <a:cs typeface="Arial" charset="0"/>
              </a:rPr>
              <a:t> = carga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Ks</a:t>
            </a:r>
            <a:r>
              <a:rPr lang="es-CO" sz="1100" i="1" dirty="0">
                <a:latin typeface="+mn-lt"/>
                <a:cs typeface="Arial" charset="0"/>
              </a:rPr>
              <a:t> = carga a la salida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Qe</a:t>
            </a:r>
            <a:r>
              <a:rPr lang="es-CO" sz="1100" i="1" dirty="0">
                <a:latin typeface="+mn-lt"/>
                <a:cs typeface="Arial" charset="0"/>
              </a:rPr>
              <a:t> = caudal a la entrada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Ce = concentración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qv</a:t>
            </a:r>
            <a:r>
              <a:rPr lang="es-CO" sz="1100" i="1" dirty="0">
                <a:latin typeface="+mn-lt"/>
                <a:cs typeface="Arial" charset="0"/>
              </a:rPr>
              <a:t> = caudal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cv = concentración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Qs</a:t>
            </a:r>
            <a:r>
              <a:rPr lang="es-CO" sz="1100" i="1" dirty="0">
                <a:latin typeface="+mn-lt"/>
                <a:cs typeface="Arial" charset="0"/>
              </a:rPr>
              <a:t> = caudal a la salida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Cs = concentración a la salida del tramo</a:t>
            </a:r>
            <a:endParaRPr lang="es-CO" sz="2400" dirty="0">
              <a:latin typeface="+mn-lt"/>
              <a:cs typeface="+mn-cs"/>
            </a:endParaRPr>
          </a:p>
        </p:txBody>
      </p:sp>
      <p:sp>
        <p:nvSpPr>
          <p:cNvPr id="41990" name="Rectangle 3"/>
          <p:cNvSpPr>
            <a:spLocks noChangeArrowheads="1"/>
          </p:cNvSpPr>
          <p:nvPr/>
        </p:nvSpPr>
        <p:spPr bwMode="auto">
          <a:xfrm>
            <a:off x="1312863" y="352425"/>
            <a:ext cx="7092950" cy="720725"/>
          </a:xfrm>
          <a:prstGeom prst="rect">
            <a:avLst/>
          </a:prstGeom>
          <a:noFill/>
          <a:ln>
            <a:noFill/>
          </a:ln>
          <a:effectLst>
            <a:outerShdw dist="28398" dir="1593903" algn="ctr" rotWithShape="0">
              <a:schemeClr val="bg2">
                <a:alpha val="50000"/>
              </a:scheme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b="1" dirty="0">
                <a:solidFill>
                  <a:schemeClr val="tx2"/>
                </a:solidFill>
              </a:rPr>
              <a:t>Método del Balance de masas: PRINCIPIO DE CONSERVACION DE MASAS</a:t>
            </a:r>
            <a:endParaRPr lang="es-ES" altLang="es-CO" b="1" dirty="0">
              <a:solidFill>
                <a:schemeClr val="tx2"/>
              </a:solidFill>
            </a:endParaRPr>
          </a:p>
        </p:txBody>
      </p:sp>
    </p:spTree>
    <p:extLst>
      <p:ext uri="{BB962C8B-B14F-4D97-AF65-F5344CB8AC3E}">
        <p14:creationId xmlns:p14="http://schemas.microsoft.com/office/powerpoint/2010/main" val="144587544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18436" name="Rectangle 1"/>
          <p:cNvSpPr>
            <a:spLocks noChangeArrowheads="1"/>
          </p:cNvSpPr>
          <p:nvPr/>
        </p:nvSpPr>
        <p:spPr bwMode="auto">
          <a:xfrm>
            <a:off x="407623" y="1005681"/>
            <a:ext cx="4355679" cy="5047536"/>
          </a:xfrm>
          <a:prstGeom prst="rect">
            <a:avLst/>
          </a:prstGeom>
          <a:noFill/>
          <a:ln>
            <a:noFill/>
          </a:ln>
          <a:extLst/>
        </p:spPr>
        <p:txBody>
          <a:bodyPr wrap="square" anchor="ctr">
            <a:spAutoFit/>
          </a:bodyPr>
          <a:lstStyle/>
          <a:p>
            <a:pPr eaLnBrk="1" fontAlgn="auto" hangingPunct="1">
              <a:spcBef>
                <a:spcPts val="0"/>
              </a:spcBef>
              <a:spcAft>
                <a:spcPts val="0"/>
              </a:spcAft>
              <a:defRPr/>
            </a:pPr>
            <a:r>
              <a:rPr lang="es-CO" sz="1600" b="1" dirty="0">
                <a:solidFill>
                  <a:schemeClr val="accent6">
                    <a:lumMod val="75000"/>
                  </a:schemeClr>
                </a:solidFill>
                <a:latin typeface="+mn-lt"/>
                <a:cs typeface="+mn-cs"/>
              </a:rPr>
              <a:t>Mediante esta ecuación del balance y dependiendo de los datos de partida y del objetivo perseguido se </a:t>
            </a:r>
            <a:r>
              <a:rPr lang="es-CO" sz="1400" b="1" dirty="0">
                <a:solidFill>
                  <a:schemeClr val="accent6">
                    <a:lumMod val="75000"/>
                  </a:schemeClr>
                </a:solidFill>
                <a:latin typeface="+mn-lt"/>
                <a:cs typeface="+mn-cs"/>
              </a:rPr>
              <a:t>pueden</a:t>
            </a:r>
            <a:r>
              <a:rPr lang="es-CO" sz="1600" b="1" dirty="0">
                <a:solidFill>
                  <a:schemeClr val="accent6">
                    <a:lumMod val="75000"/>
                  </a:schemeClr>
                </a:solidFill>
                <a:latin typeface="+mn-lt"/>
                <a:cs typeface="+mn-cs"/>
              </a:rPr>
              <a:t> realizar tres tipos de cálculos:</a:t>
            </a:r>
            <a:endParaRPr lang="es-ES" sz="1600" b="1" dirty="0">
              <a:solidFill>
                <a:schemeClr val="accent6">
                  <a:lumMod val="75000"/>
                </a:schemeClr>
              </a:solidFill>
              <a:latin typeface="+mn-lt"/>
              <a:cs typeface="+mn-cs"/>
            </a:endParaRPr>
          </a:p>
          <a:p>
            <a:pPr eaLnBrk="1" fontAlgn="auto" hangingPunct="1">
              <a:spcBef>
                <a:spcPts val="0"/>
              </a:spcBef>
              <a:spcAft>
                <a:spcPts val="0"/>
              </a:spcAft>
              <a:defRPr/>
            </a:pPr>
            <a:r>
              <a:rPr lang="es-CO" sz="1600" dirty="0">
                <a:latin typeface="+mn-lt"/>
                <a:cs typeface="+mn-cs"/>
              </a:rPr>
              <a:t> </a:t>
            </a:r>
            <a:endParaRPr lang="es-ES" sz="1600" dirty="0">
              <a:latin typeface="+mn-lt"/>
              <a:cs typeface="+mn-cs"/>
            </a:endParaRPr>
          </a:p>
          <a:p>
            <a:pPr eaLnBrk="1" fontAlgn="auto" hangingPunct="1">
              <a:spcBef>
                <a:spcPts val="0"/>
              </a:spcBef>
              <a:spcAft>
                <a:spcPts val="0"/>
              </a:spcAft>
              <a:defRPr/>
            </a:pPr>
            <a:r>
              <a:rPr lang="es-CO" sz="1600" dirty="0">
                <a:latin typeface="+mn-lt"/>
                <a:cs typeface="+mn-cs"/>
              </a:rPr>
              <a:t>● Evaluar el impacto de los vertimientos existentes o que esté previsto imponer en razón de los conflictos de calidad identificados en un tramo</a:t>
            </a:r>
          </a:p>
          <a:p>
            <a:pPr eaLnBrk="1" fontAlgn="auto" hangingPunct="1">
              <a:spcBef>
                <a:spcPts val="0"/>
              </a:spcBef>
              <a:spcAft>
                <a:spcPts val="0"/>
              </a:spcAft>
              <a:defRPr/>
            </a:pPr>
            <a:endParaRPr lang="es-ES" dirty="0"/>
          </a:p>
          <a:p>
            <a:pPr eaLnBrk="1" fontAlgn="auto" hangingPunct="1">
              <a:spcBef>
                <a:spcPts val="0"/>
              </a:spcBef>
              <a:spcAft>
                <a:spcPts val="0"/>
              </a:spcAft>
              <a:defRPr/>
            </a:pPr>
            <a:r>
              <a:rPr lang="es-CO" sz="1600" dirty="0">
                <a:latin typeface="+mn-lt"/>
                <a:cs typeface="+mn-cs"/>
              </a:rPr>
              <a:t>● Determinar los valores límite de emisión máximos que podrían </a:t>
            </a:r>
          </a:p>
          <a:p>
            <a:pPr eaLnBrk="1" fontAlgn="auto" hangingPunct="1">
              <a:spcBef>
                <a:spcPts val="0"/>
              </a:spcBef>
              <a:spcAft>
                <a:spcPts val="0"/>
              </a:spcAft>
              <a:defRPr/>
            </a:pPr>
            <a:r>
              <a:rPr lang="es-CO" sz="1600" dirty="0">
                <a:latin typeface="+mn-lt"/>
                <a:cs typeface="+mn-cs"/>
              </a:rPr>
              <a:t>autorizarse para un vertimiento</a:t>
            </a:r>
          </a:p>
          <a:p>
            <a:pPr eaLnBrk="1" fontAlgn="auto" hangingPunct="1">
              <a:spcBef>
                <a:spcPts val="0"/>
              </a:spcBef>
              <a:spcAft>
                <a:spcPts val="0"/>
              </a:spcAft>
              <a:defRPr/>
            </a:pPr>
            <a:endParaRPr lang="es-ES" sz="1600" dirty="0">
              <a:latin typeface="+mn-lt"/>
              <a:cs typeface="+mn-cs"/>
            </a:endParaRPr>
          </a:p>
          <a:p>
            <a:pPr eaLnBrk="1" fontAlgn="auto" hangingPunct="1">
              <a:spcBef>
                <a:spcPts val="0"/>
              </a:spcBef>
              <a:spcAft>
                <a:spcPts val="0"/>
              </a:spcAft>
              <a:defRPr/>
            </a:pPr>
            <a:r>
              <a:rPr lang="es-CO" sz="1600" dirty="0">
                <a:latin typeface="+mn-lt"/>
                <a:cs typeface="+mn-cs"/>
              </a:rPr>
              <a:t>● Calcular la incidencia de un vertimiento en el medio receptor a partir de los datos de una declaración de vertimiento, como por ejemplo cuando se evalúa un estudio de Impacto Ambiental y se presentan datos hipotéticos previsibles para la descarga que se piensa instalar.</a:t>
            </a:r>
            <a:endParaRPr lang="es-ES" sz="1600" dirty="0">
              <a:latin typeface="+mn-lt"/>
              <a:cs typeface="+mn-cs"/>
            </a:endParaRPr>
          </a:p>
        </p:txBody>
      </p:sp>
      <p:pic>
        <p:nvPicPr>
          <p:cNvPr id="43012" name="5 Ima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2848" y="1215882"/>
            <a:ext cx="4103687"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1"/>
          <p:cNvSpPr>
            <a:spLocks noChangeArrowheads="1"/>
          </p:cNvSpPr>
          <p:nvPr/>
        </p:nvSpPr>
        <p:spPr bwMode="auto">
          <a:xfrm>
            <a:off x="4867676" y="4083068"/>
            <a:ext cx="3791582" cy="1615827"/>
          </a:xfrm>
          <a:prstGeom prst="rect">
            <a:avLst/>
          </a:prstGeom>
          <a:noFill/>
          <a:ln>
            <a:noFill/>
          </a:ln>
          <a:extLst/>
        </p:spPr>
        <p:txBody>
          <a:bodyPr wrap="square" anchor="ctr">
            <a:spAutoFit/>
          </a:bodyPr>
          <a:lstStyle/>
          <a:p>
            <a:pPr algn="just" eaLnBrk="1" fontAlgn="auto" hangingPunct="1">
              <a:spcBef>
                <a:spcPts val="0"/>
              </a:spcBef>
              <a:spcAft>
                <a:spcPts val="0"/>
              </a:spcAft>
              <a:defRPr/>
            </a:pPr>
            <a:r>
              <a:rPr lang="es-CO" sz="1100" i="1" dirty="0" err="1">
                <a:latin typeface="+mn-lt"/>
                <a:cs typeface="Arial" charset="0"/>
              </a:rPr>
              <a:t>Ke</a:t>
            </a:r>
            <a:r>
              <a:rPr lang="es-CO" sz="1100" i="1" dirty="0">
                <a:latin typeface="+mn-lt"/>
                <a:cs typeface="Arial" charset="0"/>
              </a:rPr>
              <a:t> = carga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kv</a:t>
            </a:r>
            <a:r>
              <a:rPr lang="es-CO" sz="1100" i="1" dirty="0">
                <a:latin typeface="+mn-lt"/>
                <a:cs typeface="Arial" charset="0"/>
              </a:rPr>
              <a:t> = carga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Ks</a:t>
            </a:r>
            <a:r>
              <a:rPr lang="es-CO" sz="1100" i="1" dirty="0">
                <a:latin typeface="+mn-lt"/>
                <a:cs typeface="Arial" charset="0"/>
              </a:rPr>
              <a:t> = carga a la salida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Qe</a:t>
            </a:r>
            <a:r>
              <a:rPr lang="es-CO" sz="1100" i="1" dirty="0">
                <a:latin typeface="+mn-lt"/>
                <a:cs typeface="Arial" charset="0"/>
              </a:rPr>
              <a:t> = caudal a la entrada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Ce = concentración a la entrada del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qv</a:t>
            </a:r>
            <a:r>
              <a:rPr lang="es-CO" sz="1100" i="1" dirty="0">
                <a:latin typeface="+mn-lt"/>
                <a:cs typeface="Arial" charset="0"/>
              </a:rPr>
              <a:t> = caudal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cv = concentración de cada vertimiento efectuado en el tramo</a:t>
            </a:r>
            <a:endParaRPr lang="es-ES" sz="1050" dirty="0">
              <a:latin typeface="+mn-lt"/>
              <a:cs typeface="+mn-cs"/>
            </a:endParaRPr>
          </a:p>
          <a:p>
            <a:pPr algn="just" eaLnBrk="1" fontAlgn="auto" hangingPunct="1">
              <a:spcBef>
                <a:spcPts val="0"/>
              </a:spcBef>
              <a:spcAft>
                <a:spcPts val="0"/>
              </a:spcAft>
              <a:defRPr/>
            </a:pPr>
            <a:r>
              <a:rPr lang="es-CO" sz="1100" i="1" dirty="0" err="1">
                <a:latin typeface="+mn-lt"/>
                <a:cs typeface="Arial" charset="0"/>
              </a:rPr>
              <a:t>Qs</a:t>
            </a:r>
            <a:r>
              <a:rPr lang="es-CO" sz="1100" i="1" dirty="0">
                <a:latin typeface="+mn-lt"/>
                <a:cs typeface="Arial" charset="0"/>
              </a:rPr>
              <a:t> = caudal a la salida del tramo</a:t>
            </a:r>
            <a:endParaRPr lang="es-ES" sz="1050" dirty="0">
              <a:latin typeface="+mn-lt"/>
              <a:cs typeface="+mn-cs"/>
            </a:endParaRPr>
          </a:p>
          <a:p>
            <a:pPr algn="just" eaLnBrk="1" fontAlgn="auto" hangingPunct="1">
              <a:spcBef>
                <a:spcPts val="0"/>
              </a:spcBef>
              <a:spcAft>
                <a:spcPts val="0"/>
              </a:spcAft>
              <a:defRPr/>
            </a:pPr>
            <a:r>
              <a:rPr lang="es-CO" sz="1100" i="1" dirty="0">
                <a:latin typeface="+mn-lt"/>
                <a:cs typeface="Arial" charset="0"/>
              </a:rPr>
              <a:t>Cs = concentración a la salida del tramo</a:t>
            </a:r>
            <a:endParaRPr lang="es-CO" sz="2400" dirty="0">
              <a:latin typeface="+mn-lt"/>
              <a:cs typeface="+mn-cs"/>
            </a:endParaRPr>
          </a:p>
        </p:txBody>
      </p:sp>
      <p:sp>
        <p:nvSpPr>
          <p:cNvPr id="43014" name="Rectangle 3"/>
          <p:cNvSpPr>
            <a:spLocks noChangeArrowheads="1"/>
          </p:cNvSpPr>
          <p:nvPr/>
        </p:nvSpPr>
        <p:spPr bwMode="auto">
          <a:xfrm>
            <a:off x="1771535" y="430863"/>
            <a:ext cx="6985000" cy="504825"/>
          </a:xfrm>
          <a:prstGeom prst="rect">
            <a:avLst/>
          </a:prstGeom>
          <a:noFill/>
          <a:ln>
            <a:noFill/>
          </a:ln>
          <a:effectLst>
            <a:outerShdw dist="28398" dir="1593903" algn="ctr" rotWithShape="0">
              <a:schemeClr val="bg2">
                <a:alpha val="50000"/>
              </a:schemeClr>
            </a:outerShdw>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s-CO" altLang="es-CO" sz="2000" b="1" dirty="0">
                <a:solidFill>
                  <a:schemeClr val="tx2"/>
                </a:solidFill>
              </a:rPr>
              <a:t>Cálculos más pertinentes del balance de masas</a:t>
            </a:r>
            <a:r>
              <a:rPr lang="es-CO" altLang="es-CO" sz="2000" dirty="0">
                <a:solidFill>
                  <a:schemeClr val="tx2"/>
                </a:solidFill>
              </a:rPr>
              <a:t> </a:t>
            </a:r>
            <a:endParaRPr lang="es-ES" altLang="es-CO" sz="2000" dirty="0">
              <a:solidFill>
                <a:schemeClr val="tx2"/>
              </a:solidFill>
            </a:endParaRPr>
          </a:p>
        </p:txBody>
      </p:sp>
    </p:spTree>
    <p:extLst>
      <p:ext uri="{BB962C8B-B14F-4D97-AF65-F5344CB8AC3E}">
        <p14:creationId xmlns:p14="http://schemas.microsoft.com/office/powerpoint/2010/main" val="2057386742"/>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6"/>
          <p:cNvSpPr txBox="1">
            <a:spLocks noChangeArrowheads="1"/>
          </p:cNvSpPr>
          <p:nvPr/>
        </p:nvSpPr>
        <p:spPr bwMode="auto">
          <a:xfrm>
            <a:off x="0" y="836613"/>
            <a:ext cx="84439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es-ES" altLang="es-CO" sz="1600" b="1">
              <a:solidFill>
                <a:srgbClr val="FF0000"/>
              </a:solidFill>
              <a:ea typeface="MS PGothic" panose="020B0600070205080204" pitchFamily="34" charset="-128"/>
            </a:endParaRPr>
          </a:p>
        </p:txBody>
      </p:sp>
      <p:sp>
        <p:nvSpPr>
          <p:cNvPr id="44035" name="Rectangle 2"/>
          <p:cNvSpPr>
            <a:spLocks noChangeArrowheads="1"/>
          </p:cNvSpPr>
          <p:nvPr/>
        </p:nvSpPr>
        <p:spPr bwMode="auto">
          <a:xfrm>
            <a:off x="206375" y="2060575"/>
            <a:ext cx="8758238"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CO" altLang="es-CO"/>
              <a:t>Se presenta un ejemplo de comprobación de dicha adecuación, tomando en cuenta los siguientes datos y aprovechando el grafico de la figura anterior:</a:t>
            </a:r>
          </a:p>
          <a:p>
            <a:pPr algn="just" eaLnBrk="1" hangingPunct="1"/>
            <a:endParaRPr lang="es-CO" altLang="es-CO"/>
          </a:p>
          <a:p>
            <a:pPr eaLnBrk="1" hangingPunct="1"/>
            <a:r>
              <a:rPr lang="es-CO" altLang="es-CO"/>
              <a:t>Qe = caudal aguas arriba (caudal mínimo estadístico histórico,) = 2,2 m</a:t>
            </a:r>
            <a:r>
              <a:rPr lang="es-CO" altLang="es-CO" baseline="30000"/>
              <a:t>3</a:t>
            </a:r>
            <a:r>
              <a:rPr lang="es-CO" altLang="es-CO"/>
              <a:t>/seg</a:t>
            </a:r>
            <a:endParaRPr lang="es-ES" altLang="es-CO"/>
          </a:p>
          <a:p>
            <a:pPr eaLnBrk="1" hangingPunct="1"/>
            <a:r>
              <a:rPr lang="es-CO" altLang="es-CO"/>
              <a:t>qv = caudal del vertimiento (caudal estadístico, percentil 95) = 0,81 m</a:t>
            </a:r>
            <a:r>
              <a:rPr lang="es-CO" altLang="es-CO" baseline="30000"/>
              <a:t>3</a:t>
            </a:r>
            <a:r>
              <a:rPr lang="es-CO" altLang="es-CO"/>
              <a:t>/seg</a:t>
            </a:r>
            <a:endParaRPr lang="es-ES" altLang="es-CO"/>
          </a:p>
          <a:p>
            <a:pPr eaLnBrk="1" hangingPunct="1"/>
            <a:r>
              <a:rPr lang="es-CO" altLang="es-CO"/>
              <a:t>Ce = concentración aguas arriba (valor estadístico) = 0,9 mg/l</a:t>
            </a:r>
            <a:endParaRPr lang="es-ES" altLang="es-CO"/>
          </a:p>
          <a:p>
            <a:pPr eaLnBrk="1" hangingPunct="1"/>
            <a:r>
              <a:rPr lang="es-CO" altLang="es-CO"/>
              <a:t>cv = concentración en el vertimiento (valor estadístico) = 2,5 mg/l</a:t>
            </a:r>
          </a:p>
          <a:p>
            <a:pPr eaLnBrk="1" hangingPunct="1"/>
            <a:endParaRPr lang="es-ES" altLang="es-CO"/>
          </a:p>
          <a:p>
            <a:pPr eaLnBrk="1" hangingPunct="1"/>
            <a:r>
              <a:rPr lang="es-CO" altLang="es-CO" b="1"/>
              <a:t>NCA = valor más restrictivo entre las normas de calidad ambiental del tramo = 1,0 mg/l</a:t>
            </a:r>
            <a:endParaRPr lang="es-ES" altLang="es-CO" b="1"/>
          </a:p>
          <a:p>
            <a:pPr eaLnBrk="1" hangingPunct="1"/>
            <a:r>
              <a:rPr lang="es-CO" altLang="es-CO"/>
              <a:t> </a:t>
            </a:r>
            <a:endParaRPr lang="es-ES" altLang="es-CO"/>
          </a:p>
          <a:p>
            <a:pPr eaLnBrk="1" hangingPunct="1"/>
            <a:r>
              <a:rPr lang="es-CO" altLang="es-CO"/>
              <a:t>Cs = (Qe* Ce +∑ (qv *cv ))/ Qe + Cv= 2,2*0,9+(0,81*2,5) / 2,2+2,5 = (0,85) mg/L</a:t>
            </a:r>
            <a:endParaRPr lang="es-ES" altLang="es-CO"/>
          </a:p>
          <a:p>
            <a:pPr eaLnBrk="1" hangingPunct="1"/>
            <a:r>
              <a:rPr lang="es-CO" altLang="es-CO"/>
              <a:t> </a:t>
            </a:r>
            <a:endParaRPr lang="es-ES" altLang="es-CO"/>
          </a:p>
          <a:p>
            <a:pPr eaLnBrk="1" hangingPunct="1"/>
            <a:r>
              <a:rPr lang="es-CO" altLang="es-CO"/>
              <a:t>En este ejemplo el vertimiento  está ajustado al cumplimiento de la norma de calidad ambiental dado que : </a:t>
            </a:r>
            <a:r>
              <a:rPr lang="es-CO" altLang="es-CO" b="1"/>
              <a:t>Cs </a:t>
            </a:r>
            <a:r>
              <a:rPr lang="es-CO" altLang="es-CO"/>
              <a:t>(0,85 mg/l) &lt; (1,0mg/l) </a:t>
            </a:r>
            <a:r>
              <a:rPr lang="es-CO" altLang="es-CO" b="1"/>
              <a:t>NCA</a:t>
            </a:r>
            <a:endParaRPr lang="es-ES" altLang="es-CO" sz="1600"/>
          </a:p>
        </p:txBody>
      </p:sp>
      <p:sp>
        <p:nvSpPr>
          <p:cNvPr id="19459" name="Rectangle 3"/>
          <p:cNvSpPr>
            <a:spLocks noChangeArrowheads="1"/>
          </p:cNvSpPr>
          <p:nvPr/>
        </p:nvSpPr>
        <p:spPr bwMode="auto">
          <a:xfrm>
            <a:off x="2051050" y="476250"/>
            <a:ext cx="7129463" cy="1368425"/>
          </a:xfrm>
          <a:prstGeom prst="rect">
            <a:avLst/>
          </a:prstGeom>
          <a:solidFill>
            <a:schemeClr val="tx2"/>
          </a:solidFill>
          <a:ln>
            <a:noFill/>
          </a:ln>
          <a:effectLst>
            <a:outerShdw dist="28398" dir="1593903" algn="ctr" rotWithShape="0">
              <a:schemeClr val="bg2">
                <a:alpha val="50000"/>
              </a:schemeClr>
            </a:outerShdw>
          </a:effectLst>
          <a:extLst/>
        </p:spPr>
        <p:txBody>
          <a:bodyPr anchor="ctr"/>
          <a:lstStyle/>
          <a:p>
            <a:pPr algn="r" eaLnBrk="1" fontAlgn="auto" hangingPunct="1">
              <a:spcBef>
                <a:spcPts val="0"/>
              </a:spcBef>
              <a:spcAft>
                <a:spcPts val="0"/>
              </a:spcAft>
              <a:defRPr/>
            </a:pPr>
            <a:r>
              <a:rPr lang="es-CO" sz="2000" b="1" dirty="0">
                <a:solidFill>
                  <a:schemeClr val="bg1"/>
                </a:solidFill>
              </a:rPr>
              <a:t>Ejemplo de cálculo de la adecuación de un vertimiento al cumplimiento de las normas de calidad y a los objetivos de calidad del tramo receptor bajo esta metodología: </a:t>
            </a:r>
            <a:r>
              <a:rPr lang="es-CO" sz="2000" b="1" dirty="0">
                <a:solidFill>
                  <a:srgbClr val="FFFF00"/>
                </a:solidFill>
              </a:rPr>
              <a:t>Análisis de concentración Cs de la norma (NCA</a:t>
            </a:r>
            <a:r>
              <a:rPr lang="es-CO" sz="2000" b="1" dirty="0">
                <a:solidFill>
                  <a:schemeClr val="accent6">
                    <a:lumMod val="75000"/>
                  </a:schemeClr>
                </a:solidFill>
              </a:rPr>
              <a:t>)</a:t>
            </a:r>
            <a:endParaRPr lang="es-ES" sz="2000" b="1" dirty="0">
              <a:solidFill>
                <a:schemeClr val="accent6">
                  <a:lumMod val="75000"/>
                </a:schemeClr>
              </a:solidFill>
            </a:endParaRPr>
          </a:p>
        </p:txBody>
      </p:sp>
    </p:spTree>
    <p:extLst>
      <p:ext uri="{BB962C8B-B14F-4D97-AF65-F5344CB8AC3E}">
        <p14:creationId xmlns:p14="http://schemas.microsoft.com/office/powerpoint/2010/main" val="85270022"/>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Título"/>
          <p:cNvSpPr>
            <a:spLocks noGrp="1"/>
          </p:cNvSpPr>
          <p:nvPr>
            <p:ph type="title"/>
          </p:nvPr>
        </p:nvSpPr>
        <p:spPr>
          <a:xfrm>
            <a:off x="1397000" y="331788"/>
            <a:ext cx="7726363" cy="720725"/>
          </a:xfrm>
        </p:spPr>
        <p:txBody>
          <a:bodyPr rtlCol="0">
            <a:noAutofit/>
          </a:bodyPr>
          <a:lstStyle/>
          <a:p>
            <a:pPr eaLnBrk="1" fontAlgn="auto" hangingPunct="1">
              <a:spcAft>
                <a:spcPts val="0"/>
              </a:spcAft>
              <a:defRPr/>
            </a:pPr>
            <a:r>
              <a:rPr lang="es-ES" sz="2000" b="1" dirty="0" smtClean="0">
                <a:solidFill>
                  <a:schemeClr val="accent6">
                    <a:lumMod val="75000"/>
                  </a:schemeClr>
                </a:solidFill>
                <a:cs typeface="Arial" pitchFamily="34" charset="0"/>
              </a:rPr>
              <a:t>Perfiles de calidad – Objetivos de calidad: SOPORTE PARA ESTABLECER EL NCA</a:t>
            </a:r>
            <a:endParaRPr lang="es-ES" sz="2000" b="1" dirty="0" smtClean="0">
              <a:solidFill>
                <a:srgbClr val="FF0000"/>
              </a:solidFill>
              <a:cs typeface="Arial" pitchFamily="34" charset="0"/>
            </a:endParaRPr>
          </a:p>
        </p:txBody>
      </p:sp>
      <p:pic>
        <p:nvPicPr>
          <p:cNvPr id="19459" name="Picture 2"/>
          <p:cNvPicPr>
            <a:picLocks noGrp="1" noChangeAspect="1" noChangeArrowheads="1"/>
          </p:cNvPicPr>
          <p:nvPr>
            <p:ph idx="1"/>
          </p:nvPr>
        </p:nvPicPr>
        <p:blipFill rotWithShape="1">
          <a:blip r:embed="rId2"/>
          <a:srcRect t="22267"/>
          <a:stretch/>
        </p:blipFill>
        <p:spPr>
          <a:xfrm>
            <a:off x="1835150" y="1234310"/>
            <a:ext cx="5945188" cy="4176713"/>
          </a:xfrm>
          <a:ln>
            <a:solidFill>
              <a:schemeClr val="bg2">
                <a:lumMod val="10000"/>
                <a:alpha val="97000"/>
              </a:schemeClr>
            </a:solidFill>
          </a:ln>
        </p:spPr>
      </p:pic>
    </p:spTree>
    <p:extLst>
      <p:ext uri="{BB962C8B-B14F-4D97-AF65-F5344CB8AC3E}">
        <p14:creationId xmlns:p14="http://schemas.microsoft.com/office/powerpoint/2010/main" val="3401533651"/>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8974" y="402504"/>
            <a:ext cx="7414759" cy="12827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215362564"/>
              </p:ext>
            </p:extLst>
          </p:nvPr>
        </p:nvGraphicFramePr>
        <p:xfrm>
          <a:off x="827088" y="2405331"/>
          <a:ext cx="7489825" cy="2408237"/>
        </p:xfrm>
        <a:graphic>
          <a:graphicData uri="http://schemas.openxmlformats.org/drawingml/2006/table">
            <a:tbl>
              <a:tblPr firstRow="1" bandRow="1">
                <a:tableStyleId>{9D7B26C5-4107-4FEC-AEDC-1716B250A1EF}</a:tableStyleId>
              </a:tblPr>
              <a:tblGrid>
                <a:gridCol w="1327085"/>
                <a:gridCol w="6162740"/>
              </a:tblGrid>
              <a:tr h="701131">
                <a:tc>
                  <a:txBody>
                    <a:bodyPr/>
                    <a:lstStyle/>
                    <a:p>
                      <a:pPr algn="ctr"/>
                      <a:r>
                        <a:rPr lang="es-CO" sz="2000" dirty="0" smtClean="0"/>
                        <a:t>Paso</a:t>
                      </a:r>
                      <a:endParaRPr lang="es-CO" sz="2000" dirty="0"/>
                    </a:p>
                  </a:txBody>
                  <a:tcPr marL="91452" marR="91452" marT="45722" marB="4572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52" marR="91452" marT="45722" marB="45722"/>
                </a:tc>
              </a:tr>
              <a:tr h="396287">
                <a:tc>
                  <a:txBody>
                    <a:bodyPr/>
                    <a:lstStyle/>
                    <a:p>
                      <a:pPr algn="ctr"/>
                      <a:r>
                        <a:rPr lang="es-CO" sz="2000" dirty="0" smtClean="0"/>
                        <a:t>2.</a:t>
                      </a:r>
                      <a:endParaRPr lang="es-CO" sz="2000" dirty="0"/>
                    </a:p>
                  </a:txBody>
                  <a:tcPr marL="91452" marR="91452" marT="45722" marB="45722"/>
                </a:tc>
                <a:tc>
                  <a:txBody>
                    <a:bodyPr/>
                    <a:lstStyle/>
                    <a:p>
                      <a:r>
                        <a:rPr lang="es-CO" sz="2000" dirty="0" smtClean="0"/>
                        <a:t>Evaluación redes de alcantarillado</a:t>
                      </a:r>
                      <a:endParaRPr lang="es-CO" sz="2000" dirty="0"/>
                    </a:p>
                  </a:txBody>
                  <a:tcPr marL="91452" marR="91452" marT="45722" marB="45722"/>
                </a:tc>
              </a:tr>
              <a:tr h="1310819">
                <a:tc gridSpan="2">
                  <a:txBody>
                    <a:bodyPr/>
                    <a:lstStyle/>
                    <a:p>
                      <a:pPr algn="ctr"/>
                      <a:endParaRPr lang="es-CO" sz="2000" dirty="0" smtClean="0"/>
                    </a:p>
                    <a:p>
                      <a:pPr algn="just"/>
                      <a:r>
                        <a:rPr lang="es-CO" sz="2000" dirty="0" smtClean="0"/>
                        <a:t>Identificación de las líneas que definen  la orientación y tipología de las redes de alcantarillado. Determinación de los puntos donde se han de realizar los muestreos de agua</a:t>
                      </a:r>
                      <a:endParaRPr lang="es-CO" sz="2000" b="1" dirty="0"/>
                    </a:p>
                  </a:txBody>
                  <a:tcPr marL="91452" marR="91452" marT="45722" marB="45722"/>
                </a:tc>
                <a:tc hMerge="1">
                  <a:txBody>
                    <a:bodyPr/>
                    <a:lstStyle/>
                    <a:p>
                      <a:endParaRPr lang="es-CO" dirty="0"/>
                    </a:p>
                  </a:txBody>
                  <a:tcPr/>
                </a:tc>
              </a:tr>
            </a:tbl>
          </a:graphicData>
        </a:graphic>
      </p:graphicFrame>
    </p:spTree>
    <p:extLst>
      <p:ext uri="{BB962C8B-B14F-4D97-AF65-F5344CB8AC3E}">
        <p14:creationId xmlns:p14="http://schemas.microsoft.com/office/powerpoint/2010/main" val="207632513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32192" y="356500"/>
            <a:ext cx="7127914" cy="1065212"/>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577903102"/>
              </p:ext>
            </p:extLst>
          </p:nvPr>
        </p:nvGraphicFramePr>
        <p:xfrm>
          <a:off x="999265" y="2477112"/>
          <a:ext cx="7272337" cy="2520950"/>
        </p:xfrm>
        <a:graphic>
          <a:graphicData uri="http://schemas.openxmlformats.org/drawingml/2006/table">
            <a:tbl>
              <a:tblPr firstRow="1" bandRow="1">
                <a:tableStyleId>{9D7B26C5-4107-4FEC-AEDC-1716B250A1EF}</a:tableStyleId>
              </a:tblPr>
              <a:tblGrid>
                <a:gridCol w="1288550"/>
                <a:gridCol w="5983787"/>
              </a:tblGrid>
              <a:tr h="701274">
                <a:tc>
                  <a:txBody>
                    <a:bodyPr/>
                    <a:lstStyle/>
                    <a:p>
                      <a:pPr algn="ctr"/>
                      <a:r>
                        <a:rPr lang="es-CO" sz="2000" dirty="0" smtClean="0"/>
                        <a:t>Paso</a:t>
                      </a:r>
                      <a:endParaRPr lang="es-CO" sz="2000" dirty="0"/>
                    </a:p>
                  </a:txBody>
                  <a:tcPr marL="91434" marR="91434" marT="45735" marB="4573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34" marR="91434" marT="45735" marB="45735"/>
                </a:tc>
              </a:tr>
              <a:tr h="396372">
                <a:tc>
                  <a:txBody>
                    <a:bodyPr/>
                    <a:lstStyle/>
                    <a:p>
                      <a:pPr algn="ctr"/>
                      <a:r>
                        <a:rPr lang="es-CO" sz="2000" dirty="0" smtClean="0"/>
                        <a:t>3.</a:t>
                      </a:r>
                      <a:endParaRPr lang="es-CO" sz="2000" dirty="0"/>
                    </a:p>
                  </a:txBody>
                  <a:tcPr marL="91434" marR="91434" marT="45735" marB="45735"/>
                </a:tc>
                <a:tc>
                  <a:txBody>
                    <a:bodyPr/>
                    <a:lstStyle/>
                    <a:p>
                      <a:r>
                        <a:rPr lang="es-CO" sz="2000" dirty="0" smtClean="0"/>
                        <a:t>Estudio de caudales</a:t>
                      </a:r>
                      <a:endParaRPr lang="es-CO" sz="2000" dirty="0"/>
                    </a:p>
                  </a:txBody>
                  <a:tcPr marL="91434" marR="91434" marT="45735" marB="45735"/>
                </a:tc>
              </a:tr>
              <a:tr h="1423304">
                <a:tc gridSpan="2">
                  <a:txBody>
                    <a:bodyPr/>
                    <a:lstStyle/>
                    <a:p>
                      <a:pPr algn="just"/>
                      <a:endParaRPr lang="es-CO" sz="2000" dirty="0" smtClean="0"/>
                    </a:p>
                    <a:p>
                      <a:pPr algn="just"/>
                      <a:r>
                        <a:rPr lang="es-CO" sz="2000" dirty="0" smtClean="0"/>
                        <a:t>La forma mas expedita para conocer con antelación, como se comportan las aguas de la empresa o del alcantarillado como respuesta  a las actividades o procesos que allí se adelantan.</a:t>
                      </a:r>
                      <a:endParaRPr lang="es-CO" sz="2000" b="1" dirty="0"/>
                    </a:p>
                  </a:txBody>
                  <a:tcPr marL="91434" marR="91434" marT="45735" marB="45735"/>
                </a:tc>
                <a:tc hMerge="1">
                  <a:txBody>
                    <a:bodyPr/>
                    <a:lstStyle/>
                    <a:p>
                      <a:endParaRPr lang="es-CO" dirty="0"/>
                    </a:p>
                  </a:txBody>
                  <a:tcPr/>
                </a:tc>
              </a:tr>
            </a:tbl>
          </a:graphicData>
        </a:graphic>
      </p:graphicFrame>
    </p:spTree>
    <p:extLst>
      <p:ext uri="{BB962C8B-B14F-4D97-AF65-F5344CB8AC3E}">
        <p14:creationId xmlns:p14="http://schemas.microsoft.com/office/powerpoint/2010/main" val="76326317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3041" y="349575"/>
            <a:ext cx="7370284"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2677155744"/>
              </p:ext>
            </p:extLst>
          </p:nvPr>
        </p:nvGraphicFramePr>
        <p:xfrm>
          <a:off x="827088" y="2339574"/>
          <a:ext cx="7561262" cy="3017837"/>
        </p:xfrm>
        <a:graphic>
          <a:graphicData uri="http://schemas.openxmlformats.org/drawingml/2006/table">
            <a:tbl>
              <a:tblPr firstRow="1" bandRow="1">
                <a:tableStyleId>{9D7B26C5-4107-4FEC-AEDC-1716B250A1EF}</a:tableStyleId>
              </a:tblPr>
              <a:tblGrid>
                <a:gridCol w="1339743"/>
                <a:gridCol w="6221519"/>
              </a:tblGrid>
              <a:tr h="701091">
                <a:tc>
                  <a:txBody>
                    <a:bodyPr/>
                    <a:lstStyle/>
                    <a:p>
                      <a:pPr algn="ctr"/>
                      <a:r>
                        <a:rPr lang="es-CO" sz="2000" dirty="0" smtClean="0"/>
                        <a:t>Paso</a:t>
                      </a:r>
                      <a:endParaRPr lang="es-CO" sz="2000" dirty="0"/>
                    </a:p>
                  </a:txBody>
                  <a:tcPr marL="91445" marR="91445" marT="45691" marB="4569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L="91445" marR="91445" marT="45691" marB="45691"/>
                </a:tc>
              </a:tr>
              <a:tr h="701091">
                <a:tc>
                  <a:txBody>
                    <a:bodyPr/>
                    <a:lstStyle/>
                    <a:p>
                      <a:pPr algn="ctr"/>
                      <a:r>
                        <a:rPr lang="es-CO" sz="2000" dirty="0" smtClean="0"/>
                        <a:t>4.</a:t>
                      </a:r>
                      <a:endParaRPr lang="es-CO" sz="2000" dirty="0"/>
                    </a:p>
                  </a:txBody>
                  <a:tcPr marL="91445" marR="91445" marT="45691" marB="45691"/>
                </a:tc>
                <a:tc>
                  <a:txBody>
                    <a:bodyPr/>
                    <a:lstStyle/>
                    <a:p>
                      <a:r>
                        <a:rPr lang="es-CO" sz="2000" dirty="0" smtClean="0"/>
                        <a:t>Construye  líneas de flujos y caudales por proceso tipo  </a:t>
                      </a:r>
                      <a:endParaRPr lang="es-CO" sz="2000" dirty="0"/>
                    </a:p>
                  </a:txBody>
                  <a:tcPr marL="91445" marR="91445" marT="45691" marB="45691"/>
                </a:tc>
              </a:tr>
              <a:tr h="1615655">
                <a:tc gridSpan="2">
                  <a:txBody>
                    <a:bodyPr/>
                    <a:lstStyle/>
                    <a:p>
                      <a:pPr algn="ctr"/>
                      <a:endParaRPr lang="es-CO" sz="2000" dirty="0" smtClean="0"/>
                    </a:p>
                    <a:p>
                      <a:pPr algn="just"/>
                      <a:r>
                        <a:rPr lang="es-CO" sz="2000" dirty="0" smtClean="0"/>
                        <a:t>Se establecen las curvas de caudales y se determina  la forma como se construyen las muestras compuestas de aguas residuales que han de llevarse al laboratorio</a:t>
                      </a:r>
                    </a:p>
                    <a:p>
                      <a:pPr algn="just"/>
                      <a:endParaRPr lang="es-CO" sz="2000" b="1" dirty="0"/>
                    </a:p>
                  </a:txBody>
                  <a:tcPr marL="91445" marR="91445" marT="45691" marB="45691"/>
                </a:tc>
                <a:tc hMerge="1">
                  <a:txBody>
                    <a:bodyPr/>
                    <a:lstStyle/>
                    <a:p>
                      <a:endParaRPr lang="es-CO" dirty="0"/>
                    </a:p>
                  </a:txBody>
                  <a:tcPr/>
                </a:tc>
              </a:tr>
            </a:tbl>
          </a:graphicData>
        </a:graphic>
      </p:graphicFrame>
    </p:spTree>
    <p:extLst>
      <p:ext uri="{BB962C8B-B14F-4D97-AF65-F5344CB8AC3E}">
        <p14:creationId xmlns:p14="http://schemas.microsoft.com/office/powerpoint/2010/main" val="2606195887"/>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6160" y="389550"/>
            <a:ext cx="7256998"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216340661"/>
              </p:ext>
            </p:extLst>
          </p:nvPr>
        </p:nvGraphicFramePr>
        <p:xfrm>
          <a:off x="1668998" y="2399994"/>
          <a:ext cx="6096000" cy="2813061"/>
        </p:xfrm>
        <a:graphic>
          <a:graphicData uri="http://schemas.openxmlformats.org/drawingml/2006/table">
            <a:tbl>
              <a:tblPr firstRow="1" bandRow="1">
                <a:tableStyleId>{9D7B26C5-4107-4FEC-AEDC-1716B250A1EF}</a:tableStyleId>
              </a:tblPr>
              <a:tblGrid>
                <a:gridCol w="1080120"/>
                <a:gridCol w="5015880"/>
              </a:tblGrid>
              <a:tr h="700984">
                <a:tc>
                  <a:txBody>
                    <a:bodyPr/>
                    <a:lstStyle/>
                    <a:p>
                      <a:pPr algn="ctr"/>
                      <a:r>
                        <a:rPr lang="es-CO" sz="2000" dirty="0" smtClean="0"/>
                        <a:t>Paso</a:t>
                      </a:r>
                      <a:endParaRPr lang="es-CO" sz="2000" dirty="0"/>
                    </a:p>
                  </a:txBody>
                  <a:tcPr marT="45695" marB="4569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95" marB="45695"/>
                </a:tc>
              </a:tr>
              <a:tr h="700984">
                <a:tc>
                  <a:txBody>
                    <a:bodyPr/>
                    <a:lstStyle/>
                    <a:p>
                      <a:pPr algn="ctr"/>
                      <a:r>
                        <a:rPr lang="es-CO" sz="2000" dirty="0" smtClean="0"/>
                        <a:t>6.</a:t>
                      </a:r>
                      <a:endParaRPr lang="es-CO" sz="2000" dirty="0"/>
                    </a:p>
                  </a:txBody>
                  <a:tcPr marT="45695" marB="45695"/>
                </a:tc>
                <a:tc>
                  <a:txBody>
                    <a:bodyPr/>
                    <a:lstStyle/>
                    <a:p>
                      <a:r>
                        <a:rPr lang="es-CO" sz="2000" dirty="0" smtClean="0"/>
                        <a:t>Procesa la información de caudales y calidad de aguas</a:t>
                      </a:r>
                      <a:endParaRPr lang="es-CO" sz="2000" dirty="0"/>
                    </a:p>
                  </a:txBody>
                  <a:tcPr marT="45695" marB="45695"/>
                </a:tc>
              </a:tr>
              <a:tr h="1411081">
                <a:tc gridSpan="2">
                  <a:txBody>
                    <a:bodyPr/>
                    <a:lstStyle/>
                    <a:p>
                      <a:pPr algn="ctr"/>
                      <a:endParaRPr lang="es-CO" sz="2000" dirty="0" smtClean="0"/>
                    </a:p>
                    <a:p>
                      <a:pPr algn="just"/>
                      <a:r>
                        <a:rPr lang="es-CO" sz="2000" dirty="0" smtClean="0"/>
                        <a:t>Informe</a:t>
                      </a:r>
                      <a:r>
                        <a:rPr lang="es-CO" sz="2000" baseline="0" dirty="0" smtClean="0"/>
                        <a:t> </a:t>
                      </a:r>
                      <a:r>
                        <a:rPr lang="es-CO" sz="2000" dirty="0" smtClean="0"/>
                        <a:t>periódico del</a:t>
                      </a:r>
                      <a:r>
                        <a:rPr lang="es-CO" sz="2000" baseline="0" dirty="0" smtClean="0"/>
                        <a:t> estudio de calidad  de aguas y comportamiento de las cargas de DBO5, SST y demás requisitos de la AAC.</a:t>
                      </a:r>
                      <a:endParaRPr lang="es-CO" sz="2000" b="1" dirty="0"/>
                    </a:p>
                  </a:txBody>
                  <a:tcPr marT="45695" marB="45695"/>
                </a:tc>
                <a:tc hMerge="1">
                  <a:txBody>
                    <a:bodyPr/>
                    <a:lstStyle/>
                    <a:p>
                      <a:endParaRPr lang="es-CO" dirty="0"/>
                    </a:p>
                  </a:txBody>
                  <a:tcPr/>
                </a:tc>
              </a:tr>
            </a:tbl>
          </a:graphicData>
        </a:graphic>
      </p:graphicFrame>
    </p:spTree>
    <p:extLst>
      <p:ext uri="{BB962C8B-B14F-4D97-AF65-F5344CB8AC3E}">
        <p14:creationId xmlns:p14="http://schemas.microsoft.com/office/powerpoint/2010/main" val="3416279069"/>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80227" y="389206"/>
            <a:ext cx="7003609" cy="1066800"/>
          </a:xfrm>
        </p:spPr>
        <p:txBody>
          <a:bodyPr rtlCol="0">
            <a:noAutofit/>
          </a:bodyPr>
          <a:lstStyle/>
          <a:p>
            <a:pPr eaLnBrk="1" fontAlgn="auto" hangingPunct="1">
              <a:spcAft>
                <a:spcPts val="0"/>
              </a:spcAft>
              <a:defRPr/>
            </a:pPr>
            <a:r>
              <a:rPr lang="es-CO" sz="2000" b="1" dirty="0" smtClean="0">
                <a:solidFill>
                  <a:schemeClr val="accent1">
                    <a:lumMod val="50000"/>
                  </a:schemeClr>
                </a:solidFill>
                <a:cs typeface="Arial" pitchFamily="34" charset="0"/>
              </a:rPr>
              <a:t>METODOLOGIA PARA EL DISEÑO, SUSTENTACION Y EVALUACION DE LAS PROPUESTAS DE METAS DE CARGAS DE DBO5 Y SST</a:t>
            </a:r>
            <a:r>
              <a:rPr lang="es-CO" sz="2000" b="1" dirty="0" smtClean="0">
                <a:solidFill>
                  <a:schemeClr val="accent3">
                    <a:lumMod val="50000"/>
                  </a:schemeClr>
                </a:solidFill>
                <a:cs typeface="Arial" pitchFamily="34" charset="0"/>
              </a:rPr>
              <a:t/>
            </a:r>
            <a:br>
              <a:rPr lang="es-CO" sz="2000" b="1" dirty="0" smtClean="0">
                <a:solidFill>
                  <a:schemeClr val="accent3">
                    <a:lumMod val="50000"/>
                  </a:schemeClr>
                </a:solidFill>
                <a:cs typeface="Arial" pitchFamily="34" charset="0"/>
              </a:rPr>
            </a:br>
            <a:r>
              <a:rPr lang="es-CO" sz="2000" b="1" dirty="0" smtClean="0">
                <a:solidFill>
                  <a:schemeClr val="accent6">
                    <a:lumMod val="75000"/>
                  </a:schemeClr>
                </a:solidFill>
                <a:cs typeface="Arial" pitchFamily="34" charset="0"/>
              </a:rPr>
              <a:t>METODOLOGIA  PARA EL ESTUDIO DE CAUDALES Y CALIDAD DE DESCARGAS POR PARTE DEL USUARIO</a:t>
            </a:r>
            <a:endParaRPr lang="es-CO" sz="2000" b="1" dirty="0">
              <a:solidFill>
                <a:schemeClr val="accent6">
                  <a:lumMod val="75000"/>
                </a:schemeClr>
              </a:solidFill>
              <a:cs typeface="Arial"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345365038"/>
              </p:ext>
            </p:extLst>
          </p:nvPr>
        </p:nvGraphicFramePr>
        <p:xfrm>
          <a:off x="1554708" y="2761600"/>
          <a:ext cx="6096000" cy="1706634"/>
        </p:xfrm>
        <a:graphic>
          <a:graphicData uri="http://schemas.openxmlformats.org/drawingml/2006/table">
            <a:tbl>
              <a:tblPr firstRow="1" bandRow="1">
                <a:tableStyleId>{9D7B26C5-4107-4FEC-AEDC-1716B250A1EF}</a:tableStyleId>
              </a:tblPr>
              <a:tblGrid>
                <a:gridCol w="1080120"/>
                <a:gridCol w="5015880"/>
              </a:tblGrid>
              <a:tr h="700899">
                <a:tc>
                  <a:txBody>
                    <a:bodyPr/>
                    <a:lstStyle/>
                    <a:p>
                      <a:pPr algn="ctr"/>
                      <a:r>
                        <a:rPr lang="es-CO" sz="2000" dirty="0" smtClean="0"/>
                        <a:t>Paso</a:t>
                      </a:r>
                      <a:endParaRPr lang="es-CO" sz="2000" dirty="0"/>
                    </a:p>
                  </a:txBody>
                  <a:tcPr marT="45685" marB="4568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CO" sz="2000" dirty="0" smtClean="0"/>
                        <a:t>Actividad</a:t>
                      </a:r>
                    </a:p>
                    <a:p>
                      <a:pPr algn="ctr"/>
                      <a:endParaRPr lang="es-CO" sz="2000" dirty="0"/>
                    </a:p>
                  </a:txBody>
                  <a:tcPr marT="45685" marB="45685"/>
                </a:tc>
              </a:tr>
              <a:tr h="1005664">
                <a:tc>
                  <a:txBody>
                    <a:bodyPr/>
                    <a:lstStyle/>
                    <a:p>
                      <a:pPr algn="ctr"/>
                      <a:r>
                        <a:rPr lang="es-CO" sz="2000" dirty="0" smtClean="0"/>
                        <a:t>7.</a:t>
                      </a:r>
                      <a:endParaRPr lang="es-CO" sz="2000" b="1" dirty="0"/>
                    </a:p>
                  </a:txBody>
                  <a:tcPr marT="45685" marB="45685"/>
                </a:tc>
                <a:tc>
                  <a:txBody>
                    <a:bodyPr/>
                    <a:lstStyle/>
                    <a:p>
                      <a:r>
                        <a:rPr lang="es-CO" sz="2000" dirty="0" smtClean="0"/>
                        <a:t>Diligencia formatos de sustentación de propuestas de metas de cargas y cronograma</a:t>
                      </a:r>
                      <a:endParaRPr lang="es-CO" sz="2000" b="1" dirty="0"/>
                    </a:p>
                  </a:txBody>
                  <a:tcPr marT="45685" marB="45685"/>
                </a:tc>
              </a:tr>
            </a:tbl>
          </a:graphicData>
        </a:graphic>
      </p:graphicFrame>
    </p:spTree>
    <p:extLst>
      <p:ext uri="{BB962C8B-B14F-4D97-AF65-F5344CB8AC3E}">
        <p14:creationId xmlns:p14="http://schemas.microsoft.com/office/powerpoint/2010/main" val="346562428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979487" y="420668"/>
            <a:ext cx="7354887" cy="585787"/>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50000"/>
              </a:spcBef>
              <a:defRPr/>
            </a:pPr>
            <a:r>
              <a:rPr lang="es-CO" sz="3200" b="1" kern="0" dirty="0" smtClean="0">
                <a:solidFill>
                  <a:schemeClr val="accent1">
                    <a:lumMod val="50000"/>
                  </a:schemeClr>
                </a:solidFill>
                <a:cs typeface="+mn-cs"/>
              </a:rPr>
              <a:t>BASE CONCEPTUAL- TR</a:t>
            </a:r>
          </a:p>
        </p:txBody>
      </p:sp>
      <p:pic>
        <p:nvPicPr>
          <p:cNvPr id="51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594" y="1520328"/>
            <a:ext cx="5796671" cy="4121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877195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94440" y="1761743"/>
            <a:ext cx="8280400" cy="4392612"/>
          </a:xfrm>
        </p:spPr>
        <p:txBody>
          <a:bodyPr rtlCol="0">
            <a:normAutofit/>
          </a:bodyPr>
          <a:lstStyle/>
          <a:p>
            <a:pPr algn="ctr" eaLnBrk="1" fontAlgn="auto" hangingPunct="1">
              <a:spcAft>
                <a:spcPts val="0"/>
              </a:spcAft>
              <a:defRPr/>
            </a:pPr>
            <a:r>
              <a:rPr lang="es-CO" sz="2800" b="1" dirty="0" smtClean="0">
                <a:cs typeface="Arial" pitchFamily="34" charset="0"/>
              </a:rPr>
              <a:t>METODOLOGIA  PARA EL DILIGENCIAMIENTO DE LOS FORMATOS DE DISEÑO Y SUSTENTACIONDE LAS PROPUESTAS INDIVIDUALES Y GRUPALES DE METAS DE CARGAS DE DBO5 Y SST</a:t>
            </a:r>
            <a:r>
              <a:rPr lang="es-CO" sz="2800" b="1" dirty="0" smtClean="0">
                <a:solidFill>
                  <a:srgbClr val="FF0000"/>
                </a:solidFill>
                <a:cs typeface="Arial" pitchFamily="34" charset="0"/>
              </a:rPr>
              <a:t/>
            </a:r>
            <a:br>
              <a:rPr lang="es-CO" sz="2800" b="1" dirty="0" smtClean="0">
                <a:solidFill>
                  <a:srgbClr val="FF0000"/>
                </a:solidFill>
                <a:cs typeface="Arial" pitchFamily="34" charset="0"/>
              </a:rPr>
            </a:br>
            <a:r>
              <a:rPr lang="es-CO" sz="2800" b="1" dirty="0">
                <a:solidFill>
                  <a:srgbClr val="FF0000"/>
                </a:solidFill>
                <a:cs typeface="Arial" pitchFamily="34" charset="0"/>
              </a:rPr>
              <a:t/>
            </a:r>
            <a:br>
              <a:rPr lang="es-CO" sz="2800" b="1" dirty="0">
                <a:solidFill>
                  <a:srgbClr val="FF0000"/>
                </a:solidFill>
                <a:cs typeface="Arial" pitchFamily="34" charset="0"/>
              </a:rPr>
            </a:br>
            <a:r>
              <a:rPr lang="es-CO" sz="2800" b="1" dirty="0" smtClean="0">
                <a:solidFill>
                  <a:schemeClr val="accent6">
                    <a:lumMod val="75000"/>
                  </a:schemeClr>
                </a:solidFill>
                <a:cs typeface="Arial" pitchFamily="34" charset="0"/>
              </a:rPr>
              <a:t>Ingeniera: VIVIANA ANDREA MARTINEZ NAVARRETE</a:t>
            </a:r>
            <a:endParaRPr lang="es-CO" sz="2800" b="1" dirty="0">
              <a:solidFill>
                <a:schemeClr val="accent6">
                  <a:lumMod val="75000"/>
                </a:schemeClr>
              </a:solidFill>
              <a:cs typeface="Arial" pitchFamily="34" charset="0"/>
            </a:endParaRPr>
          </a:p>
        </p:txBody>
      </p:sp>
    </p:spTree>
    <p:extLst>
      <p:ext uri="{BB962C8B-B14F-4D97-AF65-F5344CB8AC3E}">
        <p14:creationId xmlns:p14="http://schemas.microsoft.com/office/powerpoint/2010/main" val="2440168608"/>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1613972" y="277086"/>
            <a:ext cx="7072828" cy="1065212"/>
          </a:xfrm>
        </p:spPr>
        <p:txBody>
          <a:bodyPr rtlCol="0" anchor="t">
            <a:noAutofit/>
          </a:bodyPr>
          <a:lstStyle/>
          <a:p>
            <a:pPr eaLnBrk="1" fontAlgn="auto" hangingPunct="1">
              <a:spcAft>
                <a:spcPts val="0"/>
              </a:spcAft>
              <a:defRPr/>
            </a:pPr>
            <a:r>
              <a:rPr lang="es-CO" sz="2400" b="1" dirty="0" smtClean="0">
                <a:solidFill>
                  <a:schemeClr val="accent1">
                    <a:lumMod val="50000"/>
                  </a:schemeClr>
                </a:solidFill>
                <a:cs typeface="Arial" pitchFamily="34" charset="0"/>
              </a:rPr>
              <a:t>METODOLOGIA PARA LA EVALUACION DE LAS PROPUESTAS DE METAS</a:t>
            </a:r>
          </a:p>
        </p:txBody>
      </p:sp>
      <p:sp>
        <p:nvSpPr>
          <p:cNvPr id="52227" name="Marcador de contenido 1"/>
          <p:cNvSpPr>
            <a:spLocks noGrp="1"/>
          </p:cNvSpPr>
          <p:nvPr>
            <p:ph idx="1"/>
          </p:nvPr>
        </p:nvSpPr>
        <p:spPr bwMode="auto">
          <a:xfrm>
            <a:off x="457200" y="2212612"/>
            <a:ext cx="8229600" cy="330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eaLnBrk="1" hangingPunct="1">
              <a:buFontTx/>
              <a:buAutoNum type="arabicPeriod"/>
            </a:pPr>
            <a:r>
              <a:rPr lang="es-CO" altLang="es-CO" sz="2400" dirty="0" smtClean="0"/>
              <a:t>Estimación de escenarios</a:t>
            </a:r>
          </a:p>
          <a:p>
            <a:pPr marL="514350" indent="-514350" eaLnBrk="1" hangingPunct="1">
              <a:buFontTx/>
              <a:buAutoNum type="arabicPeriod"/>
            </a:pPr>
            <a:r>
              <a:rPr lang="es-CO" altLang="es-CO" sz="2400" dirty="0" smtClean="0"/>
              <a:t>Calculo de la CARGA MAXIMA PERMISIBLE –CMP ajustada al objetivo de calidad</a:t>
            </a:r>
          </a:p>
          <a:p>
            <a:pPr marL="514350" indent="-514350" eaLnBrk="1" hangingPunct="1">
              <a:buFontTx/>
              <a:buAutoNum type="arabicPeriod"/>
            </a:pPr>
            <a:r>
              <a:rPr lang="es-CO" altLang="es-CO" sz="2400" dirty="0" smtClean="0"/>
              <a:t>Comparación de cargas propuestas con el escenario de CMP</a:t>
            </a:r>
          </a:p>
        </p:txBody>
      </p:sp>
    </p:spTree>
    <p:extLst>
      <p:ext uri="{BB962C8B-B14F-4D97-AF65-F5344CB8AC3E}">
        <p14:creationId xmlns:p14="http://schemas.microsoft.com/office/powerpoint/2010/main" val="70422003"/>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dirty="0"/>
          </a:p>
        </p:txBody>
      </p:sp>
      <p:sp>
        <p:nvSpPr>
          <p:cNvPr id="3" name="Marcador de contenido 2"/>
          <p:cNvSpPr>
            <a:spLocks noGrp="1"/>
          </p:cNvSpPr>
          <p:nvPr>
            <p:ph idx="1"/>
          </p:nvPr>
        </p:nvSpPr>
        <p:spPr/>
        <p:txBody>
          <a:bodyPr/>
          <a:lstStyle/>
          <a:p>
            <a:endParaRPr lang="es-CO" dirty="0" smtClean="0"/>
          </a:p>
          <a:p>
            <a:endParaRPr lang="es-CO" dirty="0"/>
          </a:p>
          <a:p>
            <a:endParaRPr lang="es-CO" dirty="0" smtClean="0"/>
          </a:p>
          <a:p>
            <a:endParaRPr lang="es-CO" dirty="0"/>
          </a:p>
          <a:p>
            <a:endParaRPr lang="es-CO" dirty="0" smtClean="0"/>
          </a:p>
          <a:p>
            <a:pPr algn="ctr"/>
            <a:r>
              <a:rPr lang="es-CO" b="1" dirty="0" smtClean="0"/>
              <a:t>FORMATO DINAMICO PARA LA SUSTENTACION Y OFICIALIZACION DE LAS PROPUESTAS DE METAS DE CARGAS DE DBO5 Y SST  PARA  EL QUINQUENIO 2014 -2019 EN JURISDICCION DE LA AMB</a:t>
            </a:r>
            <a:endParaRPr lang="es-CO" b="1" dirty="0"/>
          </a:p>
        </p:txBody>
      </p:sp>
    </p:spTree>
    <p:extLst>
      <p:ext uri="{BB962C8B-B14F-4D97-AF65-F5344CB8AC3E}">
        <p14:creationId xmlns:p14="http://schemas.microsoft.com/office/powerpoint/2010/main" val="2375259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idx="4294967295"/>
          </p:nvPr>
        </p:nvSpPr>
        <p:spPr>
          <a:xfrm>
            <a:off x="914400" y="836613"/>
            <a:ext cx="8229600" cy="1143000"/>
          </a:xfrm>
          <a:prstGeom prst="rect">
            <a:avLst/>
          </a:prstGeom>
        </p:spPr>
        <p:txBody>
          <a:bodyPr>
            <a:normAutofit fontScale="90000"/>
          </a:bodyPr>
          <a:lstStyle/>
          <a:p>
            <a:pPr eaLnBrk="1" fontAlgn="auto" hangingPunct="1">
              <a:spcAft>
                <a:spcPts val="0"/>
              </a:spcAft>
              <a:defRPr/>
            </a:pPr>
            <a:r>
              <a:rPr lang="es-CO" smtClean="0">
                <a:solidFill>
                  <a:srgbClr val="FF0000"/>
                </a:solidFill>
              </a:rPr>
              <a:t/>
            </a:r>
            <a:br>
              <a:rPr lang="es-CO" smtClean="0">
                <a:solidFill>
                  <a:srgbClr val="FF0000"/>
                </a:solidFill>
              </a:rPr>
            </a:br>
            <a:endParaRPr lang="es-CO" b="1" smtClean="0">
              <a:solidFill>
                <a:srgbClr val="009900"/>
              </a:solidFill>
            </a:endParaRPr>
          </a:p>
        </p:txBody>
      </p:sp>
      <p:sp>
        <p:nvSpPr>
          <p:cNvPr id="53251" name="2 Marcador de contenido"/>
          <p:cNvSpPr>
            <a:spLocks noGrp="1"/>
          </p:cNvSpPr>
          <p:nvPr>
            <p:ph idx="4294967295"/>
          </p:nvPr>
        </p:nvSpPr>
        <p:spPr bwMode="auto">
          <a:xfrm>
            <a:off x="808038" y="442913"/>
            <a:ext cx="8335962" cy="629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buFontTx/>
              <a:buNone/>
            </a:pPr>
            <a:endParaRPr lang="es-CO" altLang="es-CO" smtClean="0"/>
          </a:p>
          <a:p>
            <a:pPr algn="ctr" eaLnBrk="1" hangingPunct="1">
              <a:buFontTx/>
              <a:buNone/>
            </a:pPr>
            <a:endParaRPr lang="es-CO" altLang="es-CO" sz="3600" b="1" smtClean="0">
              <a:solidFill>
                <a:srgbClr val="009900"/>
              </a:solidFill>
            </a:endParaRPr>
          </a:p>
          <a:p>
            <a:pPr algn="ctr" eaLnBrk="1" hangingPunct="1">
              <a:buFontTx/>
              <a:buNone/>
            </a:pPr>
            <a:r>
              <a:rPr lang="es-CO" altLang="es-CO" sz="3600" b="1" smtClean="0">
                <a:solidFill>
                  <a:srgbClr val="009900"/>
                </a:solidFill>
              </a:rPr>
              <a:t/>
            </a:r>
            <a:br>
              <a:rPr lang="es-CO" altLang="es-CO" sz="3600" b="1" smtClean="0">
                <a:solidFill>
                  <a:srgbClr val="009900"/>
                </a:solidFill>
              </a:rPr>
            </a:br>
            <a:endParaRPr lang="es-CO" altLang="es-CO" sz="3600" smtClean="0"/>
          </a:p>
        </p:txBody>
      </p:sp>
      <p:sp>
        <p:nvSpPr>
          <p:cNvPr id="5" name="AutoShape 6"/>
          <p:cNvSpPr>
            <a:spLocks noChangeArrowheads="1"/>
          </p:cNvSpPr>
          <p:nvPr/>
        </p:nvSpPr>
        <p:spPr bwMode="auto">
          <a:xfrm>
            <a:off x="1487488" y="2266950"/>
            <a:ext cx="6048375" cy="2808288"/>
          </a:xfrm>
          <a:prstGeom prst="wedgeRectCallout">
            <a:avLst>
              <a:gd name="adj1" fmla="val -14042"/>
              <a:gd name="adj2" fmla="val 54579"/>
            </a:avLst>
          </a:prstGeom>
          <a:solidFill>
            <a:schemeClr val="bg1">
              <a:lumMod val="75000"/>
            </a:schemeClr>
          </a:solidFill>
          <a:ln>
            <a:noFill/>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fontAlgn="auto" hangingPunct="1">
              <a:spcBef>
                <a:spcPts val="0"/>
              </a:spcBef>
              <a:spcAft>
                <a:spcPts val="0"/>
              </a:spcAft>
              <a:defRPr/>
            </a:pPr>
            <a:endParaRPr lang="es-CO" dirty="0">
              <a:solidFill>
                <a:schemeClr val="accent1">
                  <a:lumMod val="50000"/>
                </a:schemeClr>
              </a:solidFill>
              <a:cs typeface="+mn-cs"/>
            </a:endParaRPr>
          </a:p>
          <a:p>
            <a:pPr algn="ctr" eaLnBrk="1" fontAlgn="auto" hangingPunct="1">
              <a:spcBef>
                <a:spcPts val="0"/>
              </a:spcBef>
              <a:spcAft>
                <a:spcPts val="0"/>
              </a:spcAft>
              <a:defRPr/>
            </a:pPr>
            <a:r>
              <a:rPr lang="es-CO" sz="3600" b="1" dirty="0" smtClean="0">
                <a:cs typeface="+mn-cs"/>
              </a:rPr>
              <a:t>Espacio </a:t>
            </a:r>
            <a:r>
              <a:rPr lang="es-CO" sz="3600" b="1" dirty="0">
                <a:cs typeface="+mn-cs"/>
              </a:rPr>
              <a:t>para observaciones e inquietudes</a:t>
            </a:r>
          </a:p>
        </p:txBody>
      </p:sp>
    </p:spTree>
    <p:extLst>
      <p:ext uri="{BB962C8B-B14F-4D97-AF65-F5344CB8AC3E}">
        <p14:creationId xmlns:p14="http://schemas.microsoft.com/office/powerpoint/2010/main" val="4229472278"/>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idx="4294967295"/>
          </p:nvPr>
        </p:nvSpPr>
        <p:spPr>
          <a:xfrm>
            <a:off x="0" y="274638"/>
            <a:ext cx="8229600" cy="1143000"/>
          </a:xfrm>
          <a:prstGeom prst="rect">
            <a:avLst/>
          </a:prstGeom>
        </p:spPr>
        <p:txBody>
          <a:bodyPr>
            <a:normAutofit fontScale="90000"/>
          </a:bodyPr>
          <a:lstStyle/>
          <a:p>
            <a:pPr eaLnBrk="1" fontAlgn="auto" hangingPunct="1">
              <a:spcAft>
                <a:spcPts val="0"/>
              </a:spcAft>
              <a:defRPr/>
            </a:pPr>
            <a:r>
              <a:rPr lang="es-CO" smtClean="0">
                <a:solidFill>
                  <a:srgbClr val="FF0000"/>
                </a:solidFill>
              </a:rPr>
              <a:t/>
            </a:r>
            <a:br>
              <a:rPr lang="es-CO" smtClean="0">
                <a:solidFill>
                  <a:srgbClr val="FF0000"/>
                </a:solidFill>
              </a:rPr>
            </a:br>
            <a:endParaRPr lang="es-CO" b="1" smtClean="0">
              <a:solidFill>
                <a:srgbClr val="009900"/>
              </a:solidFill>
            </a:endParaRPr>
          </a:p>
        </p:txBody>
      </p:sp>
      <p:sp>
        <p:nvSpPr>
          <p:cNvPr id="4" name="2 Marcador de contenido"/>
          <p:cNvSpPr txBox="1">
            <a:spLocks/>
          </p:cNvSpPr>
          <p:nvPr/>
        </p:nvSpPr>
        <p:spPr>
          <a:xfrm>
            <a:off x="395288" y="1035050"/>
            <a:ext cx="8335962" cy="582295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defRPr/>
            </a:pPr>
            <a:r>
              <a:rPr lang="es-CO" sz="4800" b="1" smtClean="0">
                <a:solidFill>
                  <a:schemeClr val="accent1">
                    <a:lumMod val="50000"/>
                  </a:schemeClr>
                </a:solidFill>
                <a:cs typeface="Arial" pitchFamily="34" charset="0"/>
              </a:rPr>
              <a:t>Muchas Gracias</a:t>
            </a:r>
            <a:endParaRPr lang="es-CO" sz="2800" smtClean="0">
              <a:solidFill>
                <a:schemeClr val="accent1">
                  <a:lumMod val="50000"/>
                </a:schemeClr>
              </a:solidFill>
            </a:endParaRPr>
          </a:p>
          <a:p>
            <a:pPr algn="ctr">
              <a:buFontTx/>
              <a:buNone/>
              <a:defRPr/>
            </a:pPr>
            <a:r>
              <a:rPr lang="es-CO" sz="1800" b="1" smtClean="0">
                <a:cs typeface="Arial" pitchFamily="34" charset="0"/>
              </a:rPr>
              <a:t>CONTACTO INSTITUCIONAL :</a:t>
            </a:r>
          </a:p>
          <a:p>
            <a:pPr algn="ctr">
              <a:buFontTx/>
              <a:buNone/>
              <a:defRPr/>
            </a:pPr>
            <a:r>
              <a:rPr lang="es-CO" sz="1800" b="1" smtClean="0">
                <a:cs typeface="Arial" pitchFamily="34" charset="0"/>
              </a:rPr>
              <a:t> ISABEL SANCHEZ </a:t>
            </a:r>
          </a:p>
          <a:p>
            <a:pPr algn="ctr">
              <a:buFontTx/>
              <a:buNone/>
              <a:defRPr/>
            </a:pPr>
            <a:r>
              <a:rPr lang="es-CO" sz="1800" b="1" smtClean="0">
                <a:cs typeface="Arial" pitchFamily="34" charset="0"/>
                <a:hlinkClick r:id="rId2"/>
              </a:rPr>
              <a:t>Isabel.sanchez@amb.gov.co</a:t>
            </a:r>
            <a:endParaRPr lang="es-CO" sz="1800" b="1" smtClean="0">
              <a:cs typeface="Arial" pitchFamily="34" charset="0"/>
            </a:endParaRPr>
          </a:p>
          <a:p>
            <a:pPr algn="ctr">
              <a:buFontTx/>
              <a:buNone/>
              <a:defRPr/>
            </a:pPr>
            <a:r>
              <a:rPr lang="es-CO" sz="1800" b="1" smtClean="0">
                <a:cs typeface="Arial" pitchFamily="34" charset="0"/>
              </a:rPr>
              <a:t>Cel:3016302133</a:t>
            </a:r>
          </a:p>
          <a:p>
            <a:pPr algn="ctr">
              <a:buFontTx/>
              <a:buNone/>
              <a:defRPr/>
            </a:pPr>
            <a:r>
              <a:rPr lang="es-CO" sz="1800" smtClean="0">
                <a:cs typeface="Arial" pitchFamily="34" charset="0"/>
              </a:rPr>
              <a:t>Abogada – Asesora Subdirección Ambiental - AMB</a:t>
            </a:r>
          </a:p>
          <a:p>
            <a:pPr algn="ctr">
              <a:buFontTx/>
              <a:buNone/>
              <a:defRPr/>
            </a:pPr>
            <a:endParaRPr lang="es-CO" sz="1800" b="1" smtClean="0">
              <a:cs typeface="Arial" pitchFamily="34" charset="0"/>
            </a:endParaRPr>
          </a:p>
          <a:p>
            <a:pPr algn="ctr">
              <a:buFontTx/>
              <a:buNone/>
              <a:defRPr/>
            </a:pPr>
            <a:r>
              <a:rPr lang="es-CO" sz="1800" b="1" smtClean="0">
                <a:cs typeface="Arial" pitchFamily="34" charset="0"/>
              </a:rPr>
              <a:t>CONTACTO TECNICO:</a:t>
            </a:r>
          </a:p>
          <a:p>
            <a:pPr algn="ctr">
              <a:buFontTx/>
              <a:buNone/>
              <a:defRPr/>
            </a:pPr>
            <a:r>
              <a:rPr lang="es-CO" sz="1800" b="1" smtClean="0">
                <a:cs typeface="Arial" pitchFamily="34" charset="0"/>
              </a:rPr>
              <a:t>LUIS FERNANDO CASTRO HERNÁNDEZ</a:t>
            </a:r>
          </a:p>
          <a:p>
            <a:pPr algn="ctr">
              <a:buFontTx/>
              <a:buNone/>
              <a:defRPr/>
            </a:pPr>
            <a:r>
              <a:rPr lang="es-CO" sz="1800" smtClean="0">
                <a:cs typeface="Arial" pitchFamily="34" charset="0"/>
                <a:hlinkClick r:id="rId3"/>
              </a:rPr>
              <a:t>lfchy2002@yahoo.es</a:t>
            </a:r>
            <a:endParaRPr lang="es-CO" sz="1800" smtClean="0">
              <a:cs typeface="Arial" pitchFamily="34" charset="0"/>
            </a:endParaRPr>
          </a:p>
          <a:p>
            <a:pPr algn="ctr">
              <a:buFontTx/>
              <a:buNone/>
              <a:defRPr/>
            </a:pPr>
            <a:r>
              <a:rPr lang="es-CO" sz="1800" smtClean="0">
                <a:cs typeface="Arial" pitchFamily="34" charset="0"/>
              </a:rPr>
              <a:t>Cel: 3013766466</a:t>
            </a:r>
          </a:p>
          <a:p>
            <a:pPr algn="ctr">
              <a:buFont typeface="Arial"/>
              <a:buNone/>
              <a:defRPr/>
            </a:pPr>
            <a:r>
              <a:rPr lang="es-CO" sz="1800" smtClean="0">
                <a:cs typeface="Arial" pitchFamily="34" charset="0"/>
              </a:rPr>
              <a:t>Ing. Sanitario U. de A. – Planificador Urbano  Regional U. Nacional </a:t>
            </a:r>
          </a:p>
          <a:p>
            <a:pPr algn="ctr">
              <a:buFont typeface="Arial"/>
              <a:buNone/>
              <a:defRPr/>
            </a:pPr>
            <a:r>
              <a:rPr lang="es-CO" sz="1800" smtClean="0">
                <a:cs typeface="Arial" pitchFamily="34" charset="0"/>
              </a:rPr>
              <a:t>Asesor AMB instrumentos económicos para la GIRH</a:t>
            </a:r>
          </a:p>
          <a:p>
            <a:pPr algn="ctr">
              <a:buFontTx/>
              <a:buNone/>
              <a:defRPr/>
            </a:pPr>
            <a:endParaRPr lang="es-CO" sz="1800" smtClean="0">
              <a:cs typeface="Arial" pitchFamily="34" charset="0"/>
            </a:endParaRPr>
          </a:p>
          <a:p>
            <a:pPr algn="ctr">
              <a:buFontTx/>
              <a:buNone/>
              <a:defRPr/>
            </a:pPr>
            <a:endParaRPr lang="es-CO" sz="1800" smtClean="0">
              <a:cs typeface="Arial" pitchFamily="34" charset="0"/>
            </a:endParaRPr>
          </a:p>
          <a:p>
            <a:pPr algn="ctr">
              <a:buFontTx/>
              <a:buNone/>
              <a:defRPr/>
            </a:pPr>
            <a:endParaRPr lang="es-CO" sz="1800" smtClean="0">
              <a:cs typeface="Arial" pitchFamily="34" charset="0"/>
            </a:endParaRPr>
          </a:p>
          <a:p>
            <a:pPr algn="ctr">
              <a:buFontTx/>
              <a:buNone/>
              <a:defRPr/>
            </a:pPr>
            <a:endParaRPr lang="es-CO" sz="1800" dirty="0" smtClean="0">
              <a:cs typeface="Arial" pitchFamily="34" charset="0"/>
            </a:endParaRPr>
          </a:p>
        </p:txBody>
      </p:sp>
    </p:spTree>
    <p:extLst>
      <p:ext uri="{BB962C8B-B14F-4D97-AF65-F5344CB8AC3E}">
        <p14:creationId xmlns:p14="http://schemas.microsoft.com/office/powerpoint/2010/main" val="158175968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CuadroTexto"/>
          <p:cNvSpPr txBox="1">
            <a:spLocks noChangeArrowheads="1"/>
          </p:cNvSpPr>
          <p:nvPr/>
        </p:nvSpPr>
        <p:spPr bwMode="auto">
          <a:xfrm>
            <a:off x="1553494" y="445935"/>
            <a:ext cx="6191250" cy="585787"/>
          </a:xfrm>
          <a:prstGeom prst="rect">
            <a:avLst/>
          </a:prstGeom>
          <a:noFill/>
          <a:ln>
            <a:noFill/>
          </a:ln>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r>
              <a:rPr lang="es-CO" sz="3200" b="1" dirty="0" smtClean="0">
                <a:solidFill>
                  <a:schemeClr val="accent1">
                    <a:lumMod val="50000"/>
                  </a:schemeClr>
                </a:solidFill>
                <a:cs typeface="+mn-cs"/>
              </a:rPr>
              <a:t>MARCO NORMATIVO: TR</a:t>
            </a:r>
          </a:p>
        </p:txBody>
      </p:sp>
      <p:graphicFrame>
        <p:nvGraphicFramePr>
          <p:cNvPr id="4" name="5 Tabla"/>
          <p:cNvGraphicFramePr>
            <a:graphicFrameLocks noGrp="1"/>
          </p:cNvGraphicFramePr>
          <p:nvPr>
            <p:extLst>
              <p:ext uri="{D42A27DB-BD31-4B8C-83A1-F6EECF244321}">
                <p14:modId xmlns:p14="http://schemas.microsoft.com/office/powerpoint/2010/main" val="2002184445"/>
              </p:ext>
            </p:extLst>
          </p:nvPr>
        </p:nvGraphicFramePr>
        <p:xfrm>
          <a:off x="451693" y="1049892"/>
          <a:ext cx="8295700" cy="4780212"/>
        </p:xfrm>
        <a:graphic>
          <a:graphicData uri="http://schemas.openxmlformats.org/drawingml/2006/table">
            <a:tbl>
              <a:tblPr firstRow="1" bandRow="1">
                <a:tableStyleId>{9D7B26C5-4107-4FEC-AEDC-1716B250A1EF}</a:tableStyleId>
              </a:tblPr>
              <a:tblGrid>
                <a:gridCol w="3139806"/>
                <a:gridCol w="5155894"/>
              </a:tblGrid>
              <a:tr h="336710">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algn="ctr"/>
                      <a:r>
                        <a:rPr lang="en-US" sz="1400" dirty="0" smtClean="0"/>
                        <a:t>NORMA</a:t>
                      </a:r>
                      <a:endParaRPr lang="es-ES" sz="1400" b="1" dirty="0">
                        <a:solidFill>
                          <a:schemeClr val="accent3">
                            <a:lumMod val="50000"/>
                          </a:schemeClr>
                        </a:solidFill>
                        <a:latin typeface="Arial" pitchFamily="34" charset="0"/>
                        <a:cs typeface="Arial" pitchFamily="34" charset="0"/>
                      </a:endParaRPr>
                    </a:p>
                  </a:txBody>
                  <a:tcPr marL="91424" marR="91424" marT="47905" marB="47905"/>
                </a:tc>
                <a:tc>
                  <a:txBody>
                    <a:bodyPr/>
                    <a:lstStyle>
                      <a:lvl1pPr marL="0" algn="l" defTabSz="914400" rtl="0" eaLnBrk="1" latinLnBrk="0" hangingPunct="1">
                        <a:defRPr sz="1800" b="1" kern="1200">
                          <a:solidFill>
                            <a:schemeClr val="lt1"/>
                          </a:solidFill>
                          <a:latin typeface="Arial"/>
                          <a:ea typeface="ＭＳ Ｐゴシック"/>
                          <a:cs typeface=""/>
                        </a:defRPr>
                      </a:lvl1pPr>
                      <a:lvl2pPr marL="457200" algn="l" defTabSz="914400" rtl="0" eaLnBrk="1" latinLnBrk="0" hangingPunct="1">
                        <a:defRPr sz="1800" b="1" kern="1200">
                          <a:solidFill>
                            <a:schemeClr val="lt1"/>
                          </a:solidFill>
                          <a:latin typeface="Arial"/>
                          <a:ea typeface="ＭＳ Ｐゴシック"/>
                          <a:cs typeface=""/>
                        </a:defRPr>
                      </a:lvl2pPr>
                      <a:lvl3pPr marL="914400" algn="l" defTabSz="914400" rtl="0" eaLnBrk="1" latinLnBrk="0" hangingPunct="1">
                        <a:defRPr sz="1800" b="1" kern="1200">
                          <a:solidFill>
                            <a:schemeClr val="lt1"/>
                          </a:solidFill>
                          <a:latin typeface="Arial"/>
                          <a:ea typeface="ＭＳ Ｐゴシック"/>
                          <a:cs typeface=""/>
                        </a:defRPr>
                      </a:lvl3pPr>
                      <a:lvl4pPr marL="1371600" algn="l" defTabSz="914400" rtl="0" eaLnBrk="1" latinLnBrk="0" hangingPunct="1">
                        <a:defRPr sz="1800" b="1" kern="1200">
                          <a:solidFill>
                            <a:schemeClr val="lt1"/>
                          </a:solidFill>
                          <a:latin typeface="Arial"/>
                          <a:ea typeface="ＭＳ Ｐゴシック"/>
                          <a:cs typeface=""/>
                        </a:defRPr>
                      </a:lvl4pPr>
                      <a:lvl5pPr marL="1828800" algn="l" defTabSz="914400" rtl="0" eaLnBrk="1" latinLnBrk="0" hangingPunct="1">
                        <a:defRPr sz="1800" b="1" kern="1200">
                          <a:solidFill>
                            <a:schemeClr val="lt1"/>
                          </a:solidFill>
                          <a:latin typeface="Arial"/>
                          <a:ea typeface="ＭＳ Ｐゴシック"/>
                          <a:cs typeface=""/>
                        </a:defRPr>
                      </a:lvl5pPr>
                      <a:lvl6pPr marL="2286000" algn="l" defTabSz="914400" rtl="0" eaLnBrk="1" latinLnBrk="0" hangingPunct="1">
                        <a:defRPr sz="1800" b="1" kern="1200">
                          <a:solidFill>
                            <a:schemeClr val="lt1"/>
                          </a:solidFill>
                          <a:latin typeface="Arial"/>
                          <a:ea typeface="ＭＳ Ｐゴシック"/>
                          <a:cs typeface=""/>
                        </a:defRPr>
                      </a:lvl6pPr>
                      <a:lvl7pPr marL="2743200" algn="l" defTabSz="914400" rtl="0" eaLnBrk="1" latinLnBrk="0" hangingPunct="1">
                        <a:defRPr sz="1800" b="1" kern="1200">
                          <a:solidFill>
                            <a:schemeClr val="lt1"/>
                          </a:solidFill>
                          <a:latin typeface="Arial"/>
                          <a:ea typeface="ＭＳ Ｐゴシック"/>
                          <a:cs typeface=""/>
                        </a:defRPr>
                      </a:lvl7pPr>
                      <a:lvl8pPr marL="3200400" algn="l" defTabSz="914400" rtl="0" eaLnBrk="1" latinLnBrk="0" hangingPunct="1">
                        <a:defRPr sz="1800" b="1" kern="1200">
                          <a:solidFill>
                            <a:schemeClr val="lt1"/>
                          </a:solidFill>
                          <a:latin typeface="Arial"/>
                          <a:ea typeface="ＭＳ Ｐゴシック"/>
                          <a:cs typeface=""/>
                        </a:defRPr>
                      </a:lvl8pPr>
                      <a:lvl9pPr marL="3657600" algn="l" defTabSz="914400" rtl="0" eaLnBrk="1" latinLnBrk="0" hangingPunct="1">
                        <a:defRPr sz="1800" b="1" kern="1200">
                          <a:solidFill>
                            <a:schemeClr val="lt1"/>
                          </a:solidFill>
                          <a:latin typeface="Arial"/>
                          <a:ea typeface="ＭＳ Ｐゴシック"/>
                          <a:cs typeface=""/>
                        </a:defRPr>
                      </a:lvl9pPr>
                    </a:lstStyle>
                    <a:p>
                      <a:pPr algn="ctr"/>
                      <a:r>
                        <a:rPr lang="en-US" sz="1400" dirty="0" smtClean="0"/>
                        <a:t>ALCANCE</a:t>
                      </a:r>
                      <a:endParaRPr lang="es-ES" sz="1400" b="1" dirty="0">
                        <a:solidFill>
                          <a:schemeClr val="accent3">
                            <a:lumMod val="50000"/>
                          </a:schemeClr>
                        </a:solidFill>
                        <a:latin typeface="Arial" pitchFamily="34" charset="0"/>
                        <a:cs typeface="Arial" pitchFamily="34" charset="0"/>
                      </a:endParaRPr>
                    </a:p>
                  </a:txBody>
                  <a:tcPr marL="91424" marR="91424" marT="47905" marB="47905"/>
                </a:tc>
              </a:tr>
              <a:tr h="553024">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r>
                        <a:rPr kumimoji="0" lang="es-CO" sz="1400" u="none" strike="noStrike" cap="none" normalizeH="0" baseline="0" dirty="0" smtClean="0">
                          <a:ln>
                            <a:noFill/>
                          </a:ln>
                          <a:effectLst/>
                          <a:latin typeface="Arial" panose="020B0604020202020204" pitchFamily="34" charset="0"/>
                          <a:cs typeface="Arial" panose="020B0604020202020204" pitchFamily="34" charset="0"/>
                        </a:rPr>
                        <a:t>Decreto 2667 de diciembre 21 de 2012</a:t>
                      </a:r>
                      <a:endParaRPr lang="es-ES" sz="1400" b="1" dirty="0">
                        <a:solidFill>
                          <a:schemeClr val="tx1"/>
                        </a:solidFill>
                        <a:latin typeface="Arial" pitchFamily="34" charset="0"/>
                        <a:cs typeface="Arial" pitchFamily="34" charset="0"/>
                      </a:endParaRPr>
                    </a:p>
                  </a:txBody>
                  <a:tcPr marL="91424" marR="91424" marT="47905" marB="47905"/>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Reglamenta las tasas retributivas por la utilización directa del agua como receptor de vertimientos puntuales</a:t>
                      </a:r>
                      <a:endParaRPr lang="es-ES" sz="1400" dirty="0">
                        <a:latin typeface="Arial" pitchFamily="34" charset="0"/>
                        <a:cs typeface="Arial" pitchFamily="34" charset="0"/>
                      </a:endParaRPr>
                    </a:p>
                  </a:txBody>
                  <a:tcPr marL="91424" marR="91424" marT="47905" marB="47905"/>
                </a:tc>
              </a:tr>
              <a:tr h="561203">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Resolución 1433 de diciembre 27 de 2004</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Se reglamenta el artículo 12 del Decreto 3100 de 2003 sobre Planes de Saneamiento y Manejo de Vertimientos PSMV</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r h="553024">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Resolución 372 de mayo de 1998</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Actualiza las tarifas mínimas de las tasas retributivas por vertimientos líquidos y se dictan disposiciones</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r h="553024">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Resolución 2145 de diciembre 23 de 2005</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Modifica parcialmente la Resolución 1433 de 2004</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r h="458347">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kern="1200" cap="none" normalizeH="0" baseline="0" dirty="0" smtClean="0">
                          <a:ln>
                            <a:noFill/>
                          </a:ln>
                          <a:effectLst/>
                          <a:latin typeface="Arial" panose="020B0604020202020204" pitchFamily="34" charset="0"/>
                          <a:cs typeface="Arial" panose="020B0604020202020204" pitchFamily="34" charset="0"/>
                        </a:rPr>
                        <a:t>Decreto 3930 de 2010</a:t>
                      </a:r>
                      <a:endParaRPr kumimoji="0" lang="es-CO" sz="14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kern="1200" cap="none" normalizeH="0" baseline="0" dirty="0" smtClean="0">
                          <a:ln>
                            <a:noFill/>
                          </a:ln>
                          <a:effectLst/>
                          <a:latin typeface="Arial" panose="020B0604020202020204" pitchFamily="34" charset="0"/>
                          <a:cs typeface="Arial" panose="020B0604020202020204" pitchFamily="34" charset="0"/>
                        </a:rPr>
                        <a:t>usos del agua y residuos líquidos y se dictan otras disposiciones</a:t>
                      </a:r>
                      <a:endParaRPr kumimoji="0" lang="es-CO"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r h="519711">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Ley 1450 de julio 24 de 2011 - Plan Nacional de Desarrollo 2011-2014</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c>
                  <a:txBody>
                    <a:bodyPr/>
                    <a:lstStyle>
                      <a:lvl1pPr marL="0" algn="l" defTabSz="914400" rtl="0" eaLnBrk="1" latinLnBrk="0" hangingPunct="1">
                        <a:defRPr sz="1800" kern="1200">
                          <a:solidFill>
                            <a:schemeClr val="dk1"/>
                          </a:solidFill>
                          <a:latin typeface="Arial"/>
                          <a:ea typeface="ＭＳ Ｐゴシック"/>
                          <a:cs typeface=""/>
                        </a:defRPr>
                      </a:lvl1pPr>
                      <a:lvl2pPr marL="457200" algn="l" defTabSz="914400" rtl="0" eaLnBrk="1" latinLnBrk="0" hangingPunct="1">
                        <a:defRPr sz="1800" kern="1200">
                          <a:solidFill>
                            <a:schemeClr val="dk1"/>
                          </a:solidFill>
                          <a:latin typeface="Arial"/>
                          <a:ea typeface="ＭＳ Ｐゴシック"/>
                          <a:cs typeface=""/>
                        </a:defRPr>
                      </a:lvl2pPr>
                      <a:lvl3pPr marL="914400" algn="l" defTabSz="914400" rtl="0" eaLnBrk="1" latinLnBrk="0" hangingPunct="1">
                        <a:defRPr sz="1800" kern="1200">
                          <a:solidFill>
                            <a:schemeClr val="dk1"/>
                          </a:solidFill>
                          <a:latin typeface="Arial"/>
                          <a:ea typeface="ＭＳ Ｐゴシック"/>
                          <a:cs typeface=""/>
                        </a:defRPr>
                      </a:lvl3pPr>
                      <a:lvl4pPr marL="1371600" algn="l" defTabSz="914400" rtl="0" eaLnBrk="1" latinLnBrk="0" hangingPunct="1">
                        <a:defRPr sz="1800" kern="1200">
                          <a:solidFill>
                            <a:schemeClr val="dk1"/>
                          </a:solidFill>
                          <a:latin typeface="Arial"/>
                          <a:ea typeface="ＭＳ Ｐゴシック"/>
                          <a:cs typeface=""/>
                        </a:defRPr>
                      </a:lvl4pPr>
                      <a:lvl5pPr marL="1828800" algn="l" defTabSz="914400" rtl="0" eaLnBrk="1" latinLnBrk="0" hangingPunct="1">
                        <a:defRPr sz="1800" kern="1200">
                          <a:solidFill>
                            <a:schemeClr val="dk1"/>
                          </a:solidFill>
                          <a:latin typeface="Arial"/>
                          <a:ea typeface="ＭＳ Ｐゴシック"/>
                          <a:cs typeface=""/>
                        </a:defRPr>
                      </a:lvl5pPr>
                      <a:lvl6pPr marL="2286000" algn="l" defTabSz="914400" rtl="0" eaLnBrk="1" latinLnBrk="0" hangingPunct="1">
                        <a:defRPr sz="1800" kern="1200">
                          <a:solidFill>
                            <a:schemeClr val="dk1"/>
                          </a:solidFill>
                          <a:latin typeface="Arial"/>
                          <a:ea typeface="ＭＳ Ｐゴシック"/>
                          <a:cs typeface=""/>
                        </a:defRPr>
                      </a:lvl6pPr>
                      <a:lvl7pPr marL="2743200" algn="l" defTabSz="914400" rtl="0" eaLnBrk="1" latinLnBrk="0" hangingPunct="1">
                        <a:defRPr sz="1800" kern="1200">
                          <a:solidFill>
                            <a:schemeClr val="dk1"/>
                          </a:solidFill>
                          <a:latin typeface="Arial"/>
                          <a:ea typeface="ＭＳ Ｐゴシック"/>
                          <a:cs typeface=""/>
                        </a:defRPr>
                      </a:lvl7pPr>
                      <a:lvl8pPr marL="3200400" algn="l" defTabSz="914400" rtl="0" eaLnBrk="1" latinLnBrk="0" hangingPunct="1">
                        <a:defRPr sz="1800" kern="1200">
                          <a:solidFill>
                            <a:schemeClr val="dk1"/>
                          </a:solidFill>
                          <a:latin typeface="Arial"/>
                          <a:ea typeface="ＭＳ Ｐゴシック"/>
                          <a:cs typeface=""/>
                        </a:defRPr>
                      </a:lvl8pPr>
                      <a:lvl9pPr marL="3657600" algn="l" defTabSz="914400" rtl="0" eaLnBrk="1" latinLnBrk="0" hangingPunct="1">
                        <a:defRPr sz="1800" kern="1200">
                          <a:solidFill>
                            <a:schemeClr val="dk1"/>
                          </a:solidFill>
                          <a:latin typeface="Arial"/>
                          <a:ea typeface="ＭＳ Ｐゴシック"/>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cap="none" normalizeH="0" baseline="0" dirty="0" smtClean="0">
                          <a:ln>
                            <a:noFill/>
                          </a:ln>
                          <a:effectLst/>
                          <a:latin typeface="Arial" panose="020B0604020202020204" pitchFamily="34" charset="0"/>
                          <a:cs typeface="Arial" panose="020B0604020202020204" pitchFamily="34" charset="0"/>
                        </a:rPr>
                        <a:t>Adiciona parágrafo art. 42 Ley 99 de 1993. Amplia la base gravable para cobro de la TR a todos los generadores de vertimientos líquidos </a:t>
                      </a:r>
                      <a:endParaRPr kumimoji="0" lang="es-CO"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r h="41178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RESOLUCION </a:t>
                      </a:r>
                      <a:r>
                        <a:rPr lang="es-CO" sz="1400" b="0" i="0" kern="1200" dirty="0" smtClean="0">
                          <a:solidFill>
                            <a:srgbClr val="FF0000"/>
                          </a:solidFill>
                          <a:effectLst/>
                          <a:latin typeface="Arial" panose="020B0604020202020204" pitchFamily="34" charset="0"/>
                          <a:ea typeface="+mn-ea"/>
                          <a:cs typeface="Arial" panose="020B0604020202020204" pitchFamily="34" charset="0"/>
                        </a:rPr>
                        <a:t>000045 </a:t>
                      </a:r>
                      <a:r>
                        <a:rPr kumimoji="0" lang="es-CO" sz="140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DEL 02 2015</a:t>
                      </a:r>
                      <a:endParaRPr kumimoji="0" lang="es-CO" sz="140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L="91424" marR="91424" marT="47905" marB="4790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400" u="none" strike="noStrike" cap="none" normalizeH="0" baseline="0" dirty="0" smtClean="0">
                          <a:ln>
                            <a:noFill/>
                          </a:ln>
                          <a:solidFill>
                            <a:srgbClr val="FF0000"/>
                          </a:solidFill>
                          <a:effectLst/>
                          <a:latin typeface="Arial" panose="020B0604020202020204" pitchFamily="34" charset="0"/>
                          <a:cs typeface="Arial" panose="020B0604020202020204" pitchFamily="34" charset="0"/>
                        </a:rPr>
                        <a:t>Convoca la Consulta de metas quinquenio 2015 -2019</a:t>
                      </a:r>
                      <a:endParaRPr kumimoji="0" lang="es-CO" sz="140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L="91424" marR="91424" marT="47905" marB="47905" anchor="ctr" horzOverflow="overflow"/>
                </a:tc>
              </a:tr>
              <a:tr h="5530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POR DEFINIR</a:t>
                      </a:r>
                    </a:p>
                  </a:txBody>
                  <a:tcPr marL="91424" marR="91424" marT="47905" marB="4790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u="none" strike="noStrike" kern="1200" cap="none" normalizeH="0" baseline="0" dirty="0" smtClean="0">
                          <a:ln>
                            <a:noFill/>
                          </a:ln>
                          <a:effectLst/>
                          <a:latin typeface="Arial" panose="020B0604020202020204" pitchFamily="34" charset="0"/>
                          <a:cs typeface="Arial" panose="020B0604020202020204" pitchFamily="34" charset="0"/>
                        </a:rPr>
                        <a:t>Define los objetivos de calidad de los cuerpos de agua de la jurisdicción del AMB</a:t>
                      </a:r>
                      <a:endParaRPr kumimoji="0" lang="es-CO"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91424" marR="91424" marT="47905" marB="47905" anchor="ctr" horzOverflow="overflow"/>
                </a:tc>
              </a:tr>
            </a:tbl>
          </a:graphicData>
        </a:graphic>
      </p:graphicFrame>
    </p:spTree>
    <p:extLst>
      <p:ext uri="{BB962C8B-B14F-4D97-AF65-F5344CB8AC3E}">
        <p14:creationId xmlns:p14="http://schemas.microsoft.com/office/powerpoint/2010/main" val="319970608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a:xfrm>
            <a:off x="1512429" y="426694"/>
            <a:ext cx="6662087" cy="561975"/>
          </a:xfrm>
        </p:spPr>
        <p:txBody>
          <a:bodyPr rtlCol="0" anchor="t">
            <a:noAutofit/>
          </a:bodyPr>
          <a:lstStyle/>
          <a:p>
            <a:pPr eaLnBrk="1" fontAlgn="auto" hangingPunct="1">
              <a:spcAft>
                <a:spcPts val="0"/>
              </a:spcAft>
              <a:defRPr/>
            </a:pPr>
            <a:r>
              <a:rPr lang="es-CO" sz="2800" b="1" dirty="0" smtClean="0">
                <a:solidFill>
                  <a:schemeClr val="tx2">
                    <a:lumMod val="50000"/>
                  </a:schemeClr>
                </a:solidFill>
                <a:cs typeface="Arial" pitchFamily="34" charset="0"/>
              </a:rPr>
              <a:t>ESTRUCTURA DEL DECRETO 2667 DE 2012</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16039965"/>
              </p:ext>
            </p:extLst>
          </p:nvPr>
        </p:nvGraphicFramePr>
        <p:xfrm>
          <a:off x="625399" y="1506538"/>
          <a:ext cx="8055893" cy="3831593"/>
        </p:xfrm>
        <a:graphic>
          <a:graphicData uri="http://schemas.openxmlformats.org/drawingml/2006/table">
            <a:tbl>
              <a:tblPr firstRow="1" bandRow="1">
                <a:tableStyleId>{9D7B26C5-4107-4FEC-AEDC-1716B250A1EF}</a:tableStyleId>
              </a:tblPr>
              <a:tblGrid>
                <a:gridCol w="1409781"/>
                <a:gridCol w="1946841"/>
                <a:gridCol w="4699271"/>
              </a:tblGrid>
              <a:tr h="417655">
                <a:tc>
                  <a:txBody>
                    <a:bodyPr/>
                    <a:lstStyle/>
                    <a:p>
                      <a:pPr algn="ctr"/>
                      <a:r>
                        <a:rPr lang="es-CO" sz="1800" dirty="0" smtClean="0"/>
                        <a:t>Capítulo</a:t>
                      </a:r>
                      <a:endParaRPr lang="es-CO" sz="1800" dirty="0"/>
                    </a:p>
                  </a:txBody>
                  <a:tcPr marL="91460" marR="91460" marT="45736" marB="45736"/>
                </a:tc>
                <a:tc>
                  <a:txBody>
                    <a:bodyPr/>
                    <a:lstStyle/>
                    <a:p>
                      <a:pPr algn="ctr"/>
                      <a:r>
                        <a:rPr lang="es-CO" sz="1800" dirty="0" smtClean="0"/>
                        <a:t>Artículo</a:t>
                      </a:r>
                      <a:endParaRPr lang="es-CO" sz="1800" dirty="0"/>
                    </a:p>
                  </a:txBody>
                  <a:tcPr marL="91460" marR="91460" marT="45736" marB="45736"/>
                </a:tc>
                <a:tc>
                  <a:txBody>
                    <a:bodyPr/>
                    <a:lstStyle/>
                    <a:p>
                      <a:pPr algn="ctr"/>
                      <a:r>
                        <a:rPr lang="es-CO" sz="1800" dirty="0" smtClean="0"/>
                        <a:t>Alcance</a:t>
                      </a:r>
                      <a:endParaRPr lang="es-CO" sz="1800" dirty="0"/>
                    </a:p>
                  </a:txBody>
                  <a:tcPr marL="91460" marR="91460" marT="45736" marB="45736"/>
                </a:tc>
              </a:tr>
              <a:tr h="442029">
                <a:tc>
                  <a:txBody>
                    <a:bodyPr/>
                    <a:lstStyle/>
                    <a:p>
                      <a:pPr algn="ctr"/>
                      <a:r>
                        <a:rPr lang="es-CO" sz="1800" dirty="0" smtClean="0"/>
                        <a:t>I</a:t>
                      </a:r>
                      <a:endParaRPr lang="es-CO" sz="1800" b="1" dirty="0"/>
                    </a:p>
                  </a:txBody>
                  <a:tcPr marL="91460" marR="91460" marT="45736" marB="45736"/>
                </a:tc>
                <a:tc>
                  <a:txBody>
                    <a:bodyPr/>
                    <a:lstStyle/>
                    <a:p>
                      <a:pPr algn="ctr"/>
                      <a:r>
                        <a:rPr lang="es-CO" sz="1800" dirty="0" smtClean="0"/>
                        <a:t>1-2</a:t>
                      </a:r>
                      <a:endParaRPr lang="es-CO" sz="1800" dirty="0"/>
                    </a:p>
                  </a:txBody>
                  <a:tcPr marL="91460" marR="91460" marT="45736" marB="45736"/>
                </a:tc>
                <a:tc>
                  <a:txBody>
                    <a:bodyPr/>
                    <a:lstStyle/>
                    <a:p>
                      <a:r>
                        <a:rPr lang="es-CO" sz="1800" dirty="0" smtClean="0"/>
                        <a:t>OBJETO Y AMBITO DE APLICACION</a:t>
                      </a:r>
                      <a:endParaRPr lang="es-CO" sz="1800" b="0" dirty="0"/>
                    </a:p>
                  </a:txBody>
                  <a:tcPr marL="91460" marR="91460" marT="45736" marB="45736"/>
                </a:tc>
              </a:tr>
              <a:tr h="358485">
                <a:tc>
                  <a:txBody>
                    <a:bodyPr/>
                    <a:lstStyle/>
                    <a:p>
                      <a:pPr algn="ctr"/>
                      <a:r>
                        <a:rPr lang="es-CO" sz="1800" dirty="0" smtClean="0"/>
                        <a:t>II</a:t>
                      </a:r>
                      <a:endParaRPr lang="es-CO" sz="1800" b="1" dirty="0"/>
                    </a:p>
                  </a:txBody>
                  <a:tcPr marL="91460" marR="91460" marT="45736" marB="45736"/>
                </a:tc>
                <a:tc>
                  <a:txBody>
                    <a:bodyPr/>
                    <a:lstStyle/>
                    <a:p>
                      <a:pPr algn="ctr"/>
                      <a:r>
                        <a:rPr lang="es-CO" sz="1800" dirty="0" smtClean="0"/>
                        <a:t>3 - 7</a:t>
                      </a:r>
                      <a:endParaRPr lang="es-CO" sz="1800" dirty="0"/>
                    </a:p>
                  </a:txBody>
                  <a:tcPr marL="91460" marR="91460" marT="45736" marB="45736"/>
                </a:tc>
                <a:tc>
                  <a:txBody>
                    <a:bodyPr/>
                    <a:lstStyle/>
                    <a:p>
                      <a:r>
                        <a:rPr lang="es-CO" sz="1800" dirty="0" smtClean="0"/>
                        <a:t>DEFINICIONES</a:t>
                      </a:r>
                      <a:endParaRPr lang="es-CO" sz="1800" b="0" dirty="0"/>
                    </a:p>
                  </a:txBody>
                  <a:tcPr marL="91460" marR="91460" marT="45736" marB="45736"/>
                </a:tc>
              </a:tr>
              <a:tr h="618749">
                <a:tc>
                  <a:txBody>
                    <a:bodyPr/>
                    <a:lstStyle/>
                    <a:p>
                      <a:pPr algn="ctr"/>
                      <a:r>
                        <a:rPr lang="es-CO" sz="1800" dirty="0" smtClean="0"/>
                        <a:t>III</a:t>
                      </a:r>
                      <a:endParaRPr lang="es-CO" sz="1800" b="1" dirty="0"/>
                    </a:p>
                  </a:txBody>
                  <a:tcPr marL="91460" marR="91460" marT="45736" marB="45736"/>
                </a:tc>
                <a:tc>
                  <a:txBody>
                    <a:bodyPr/>
                    <a:lstStyle/>
                    <a:p>
                      <a:pPr algn="ctr"/>
                      <a:r>
                        <a:rPr lang="es-CO" sz="1800" dirty="0" smtClean="0"/>
                        <a:t>8-13</a:t>
                      </a:r>
                      <a:endParaRPr lang="es-CO" sz="1800" dirty="0"/>
                    </a:p>
                  </a:txBody>
                  <a:tcPr marL="91460" marR="91460" marT="45736" marB="45736"/>
                </a:tc>
                <a:tc>
                  <a:txBody>
                    <a:bodyPr/>
                    <a:lstStyle/>
                    <a:p>
                      <a:r>
                        <a:rPr lang="es-CO" sz="1800" kern="1200" baseline="0" dirty="0" smtClean="0"/>
                        <a:t>ESTABLECIMIENTO DE METAS DE CARGA CONTAMINANTE</a:t>
                      </a:r>
                      <a:endParaRPr lang="es-CO" sz="1800" b="0" dirty="0"/>
                    </a:p>
                  </a:txBody>
                  <a:tcPr marL="91460" marR="91460" marT="45736" marB="45736"/>
                </a:tc>
              </a:tr>
              <a:tr h="883925">
                <a:tc>
                  <a:txBody>
                    <a:bodyPr/>
                    <a:lstStyle/>
                    <a:p>
                      <a:pPr algn="ctr"/>
                      <a:r>
                        <a:rPr lang="es-CO" sz="1800" dirty="0" smtClean="0"/>
                        <a:t>IV</a:t>
                      </a:r>
                      <a:endParaRPr lang="es-CO" sz="1800" b="1" dirty="0"/>
                    </a:p>
                  </a:txBody>
                  <a:tcPr marL="91460" marR="91460" marT="45736" marB="45736"/>
                </a:tc>
                <a:tc>
                  <a:txBody>
                    <a:bodyPr/>
                    <a:lstStyle/>
                    <a:p>
                      <a:pPr algn="ctr"/>
                      <a:r>
                        <a:rPr lang="es-CO" sz="1800" dirty="0" smtClean="0"/>
                        <a:t>14-17</a:t>
                      </a:r>
                      <a:endParaRPr lang="es-CO" sz="1800" dirty="0"/>
                    </a:p>
                  </a:txBody>
                  <a:tcPr marL="91460" marR="91460" marT="45736" marB="45736"/>
                </a:tc>
                <a:tc>
                  <a:txBody>
                    <a:bodyPr/>
                    <a:lstStyle/>
                    <a:p>
                      <a:r>
                        <a:rPr lang="es-CO" sz="1800" u="none" strike="noStrike" kern="1200" baseline="0" dirty="0" smtClean="0"/>
                        <a:t>CÁLCULO DE LA TARIFA DE LA TASA RETRIBUTIVA POR VERTIMIENTOS PUNTUALES </a:t>
                      </a:r>
                      <a:endParaRPr lang="es-CO" sz="1800" b="0" dirty="0"/>
                    </a:p>
                  </a:txBody>
                  <a:tcPr marL="91460" marR="91460" marT="45736" marB="45736"/>
                </a:tc>
              </a:tr>
              <a:tr h="618749">
                <a:tc>
                  <a:txBody>
                    <a:bodyPr/>
                    <a:lstStyle/>
                    <a:p>
                      <a:pPr algn="ctr"/>
                      <a:r>
                        <a:rPr lang="es-CO" sz="1800" dirty="0" smtClean="0"/>
                        <a:t>V</a:t>
                      </a:r>
                      <a:endParaRPr lang="es-CO" sz="1800" b="1" dirty="0"/>
                    </a:p>
                  </a:txBody>
                  <a:tcPr marL="91460" marR="91460" marT="45736" marB="45736"/>
                </a:tc>
                <a:tc>
                  <a:txBody>
                    <a:bodyPr/>
                    <a:lstStyle/>
                    <a:p>
                      <a:pPr algn="ctr"/>
                      <a:r>
                        <a:rPr lang="es-CO" sz="1800" dirty="0" smtClean="0"/>
                        <a:t>18-25</a:t>
                      </a:r>
                      <a:endParaRPr lang="es-CO" sz="1800" dirty="0"/>
                    </a:p>
                  </a:txBody>
                  <a:tcPr marL="91460" marR="91460" marT="45736" marB="45736"/>
                </a:tc>
                <a:tc>
                  <a:txBody>
                    <a:bodyPr/>
                    <a:lstStyle/>
                    <a:p>
                      <a:r>
                        <a:rPr lang="es-CO" sz="1800" u="none" strike="noStrike" kern="1200" baseline="0" dirty="0" smtClean="0"/>
                        <a:t>SOBRE EL MONTO Y RECAUDO DE LAS TASAS RETRIBUTIVAS </a:t>
                      </a:r>
                      <a:endParaRPr lang="es-CO" sz="1800" b="0" dirty="0"/>
                    </a:p>
                  </a:txBody>
                  <a:tcPr marL="91460" marR="91460" marT="45736" marB="45736"/>
                </a:tc>
              </a:tr>
              <a:tr h="441968">
                <a:tc>
                  <a:txBody>
                    <a:bodyPr/>
                    <a:lstStyle/>
                    <a:p>
                      <a:pPr algn="ctr"/>
                      <a:r>
                        <a:rPr lang="es-CO" sz="1800" dirty="0" smtClean="0"/>
                        <a:t>VI</a:t>
                      </a:r>
                      <a:endParaRPr lang="es-CO" sz="1800" b="1" dirty="0"/>
                    </a:p>
                  </a:txBody>
                  <a:tcPr marL="91460" marR="91460" marT="45736" marB="45736"/>
                </a:tc>
                <a:tc>
                  <a:txBody>
                    <a:bodyPr/>
                    <a:lstStyle/>
                    <a:p>
                      <a:pPr algn="ctr"/>
                      <a:r>
                        <a:rPr lang="es-CO" sz="1800" dirty="0" smtClean="0"/>
                        <a:t>26-28</a:t>
                      </a:r>
                      <a:endParaRPr lang="es-CO" sz="1800" dirty="0"/>
                    </a:p>
                  </a:txBody>
                  <a:tcPr marL="91460" marR="91460" marT="45736" marB="4573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800" u="none" strike="noStrike" kern="1200" baseline="0" dirty="0" smtClean="0"/>
                        <a:t>DISPOSICIONES FINALES </a:t>
                      </a:r>
                      <a:endParaRPr lang="es-CO" sz="1800" b="0" dirty="0"/>
                    </a:p>
                  </a:txBody>
                  <a:tcPr marL="91460" marR="91460" marT="45736" marB="45736"/>
                </a:tc>
              </a:tr>
            </a:tbl>
          </a:graphicData>
        </a:graphic>
      </p:graphicFrame>
    </p:spTree>
    <p:extLst>
      <p:ext uri="{BB962C8B-B14F-4D97-AF65-F5344CB8AC3E}">
        <p14:creationId xmlns:p14="http://schemas.microsoft.com/office/powerpoint/2010/main" val="365451832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3092316" y="354358"/>
            <a:ext cx="3528821" cy="561975"/>
          </a:xfrm>
        </p:spPr>
        <p:txBody>
          <a:bodyPr rtlCol="0" anchor="t">
            <a:noAutofit/>
          </a:bodyPr>
          <a:lstStyle/>
          <a:p>
            <a:pPr eaLnBrk="1" fontAlgn="auto" hangingPunct="1">
              <a:spcAft>
                <a:spcPts val="0"/>
              </a:spcAft>
              <a:defRPr/>
            </a:pPr>
            <a:r>
              <a:rPr lang="es-CO" sz="3200" b="1" dirty="0">
                <a:solidFill>
                  <a:schemeClr val="tx2">
                    <a:lumMod val="50000"/>
                  </a:schemeClr>
                </a:solidFill>
                <a:cs typeface="Arial" pitchFamily="34" charset="0"/>
              </a:rPr>
              <a:t>Los PSMV´S y la TR</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26835139"/>
              </p:ext>
            </p:extLst>
          </p:nvPr>
        </p:nvGraphicFramePr>
        <p:xfrm>
          <a:off x="561860" y="1383210"/>
          <a:ext cx="8110977" cy="4166765"/>
        </p:xfrm>
        <a:graphic>
          <a:graphicData uri="http://schemas.openxmlformats.org/drawingml/2006/table">
            <a:tbl>
              <a:tblPr firstRow="1" bandRow="1">
                <a:tableStyleId>{9D7B26C5-4107-4FEC-AEDC-1716B250A1EF}</a:tableStyleId>
              </a:tblPr>
              <a:tblGrid>
                <a:gridCol w="2703659"/>
                <a:gridCol w="2703659"/>
                <a:gridCol w="2703659"/>
              </a:tblGrid>
              <a:tr h="570251">
                <a:tc gridSpan="3">
                  <a:txBody>
                    <a:bodyPr/>
                    <a:lstStyle/>
                    <a:p>
                      <a:r>
                        <a:rPr lang="es-CO" sz="2000" u="none" strike="noStrike" kern="1200" baseline="0" dirty="0" smtClean="0"/>
                        <a:t>CAPITULO III: Establecimiento de Metas de Carga Contaminante </a:t>
                      </a:r>
                      <a:endParaRPr lang="es-CO" sz="2000" dirty="0"/>
                    </a:p>
                  </a:txBody>
                  <a:tcPr marL="91447" marR="91447" marT="45699" marB="45699"/>
                </a:tc>
                <a:tc hMerge="1">
                  <a:txBody>
                    <a:bodyPr/>
                    <a:lstStyle/>
                    <a:p>
                      <a:endParaRPr lang="es-CO" dirty="0"/>
                    </a:p>
                  </a:txBody>
                  <a:tcPr/>
                </a:tc>
                <a:tc hMerge="1">
                  <a:txBody>
                    <a:bodyPr/>
                    <a:lstStyle/>
                    <a:p>
                      <a:endParaRPr lang="es-CO" dirty="0"/>
                    </a:p>
                  </a:txBody>
                  <a:tcPr/>
                </a:tc>
              </a:tr>
              <a:tr h="353135">
                <a:tc>
                  <a:txBody>
                    <a:bodyPr/>
                    <a:lstStyle/>
                    <a:p>
                      <a:pPr algn="ctr"/>
                      <a:r>
                        <a:rPr lang="es-CO" sz="2000" dirty="0" smtClean="0"/>
                        <a:t>Artículos  claves</a:t>
                      </a:r>
                      <a:endParaRPr lang="es-CO" sz="2000" dirty="0"/>
                    </a:p>
                  </a:txBody>
                  <a:tcPr marL="91447" marR="91447" marT="45699" marB="45699"/>
                </a:tc>
                <a:tc>
                  <a:txBody>
                    <a:bodyPr/>
                    <a:lstStyle/>
                    <a:p>
                      <a:pPr algn="ctr"/>
                      <a:r>
                        <a:rPr lang="es-CO" sz="2000" dirty="0" smtClean="0"/>
                        <a:t>Alcances</a:t>
                      </a:r>
                      <a:endParaRPr lang="es-CO" sz="2000" dirty="0"/>
                    </a:p>
                  </a:txBody>
                  <a:tcPr marL="91447" marR="91447" marT="45699" marB="45699"/>
                </a:tc>
                <a:tc>
                  <a:txBody>
                    <a:bodyPr/>
                    <a:lstStyle/>
                    <a:p>
                      <a:pPr algn="ctr"/>
                      <a:r>
                        <a:rPr lang="es-CO" sz="2000" dirty="0" smtClean="0"/>
                        <a:t>Para destacar</a:t>
                      </a:r>
                      <a:endParaRPr lang="es-CO" sz="2000" dirty="0"/>
                    </a:p>
                  </a:txBody>
                  <a:tcPr marL="91447" marR="91447" marT="45699" marB="45699"/>
                </a:tc>
              </a:tr>
              <a:tr h="814932">
                <a:tc>
                  <a:txBody>
                    <a:bodyPr/>
                    <a:lstStyle/>
                    <a:p>
                      <a:pPr algn="ctr"/>
                      <a:r>
                        <a:rPr lang="es-CO" sz="1800" dirty="0" smtClean="0"/>
                        <a:t>10</a:t>
                      </a:r>
                      <a:endParaRPr lang="es-CO" sz="1800" b="1" dirty="0"/>
                    </a:p>
                  </a:txBody>
                  <a:tcPr marL="91447" marR="91447" marT="45699" marB="45699"/>
                </a:tc>
                <a:tc>
                  <a:txBody>
                    <a:bodyPr/>
                    <a:lstStyle/>
                    <a:p>
                      <a:r>
                        <a:rPr lang="es-CO" sz="1800" kern="1200" baseline="0" dirty="0" smtClean="0"/>
                        <a:t>PLANES DE CUMPLIMIENTO MUNIICPIOS Y ESP´S </a:t>
                      </a:r>
                      <a:endParaRPr lang="es-CO" sz="1800" dirty="0"/>
                    </a:p>
                  </a:txBody>
                  <a:tcPr marL="91447" marR="91447" marT="45699" marB="45699"/>
                </a:tc>
                <a:tc rowSpan="2">
                  <a:txBody>
                    <a:bodyPr/>
                    <a:lstStyle/>
                    <a:p>
                      <a:pPr marL="0" indent="0">
                        <a:buNone/>
                      </a:pPr>
                      <a:endParaRPr lang="es-CO" sz="1800" dirty="0" smtClean="0"/>
                    </a:p>
                    <a:p>
                      <a:pPr marL="0" indent="0">
                        <a:buNone/>
                      </a:pPr>
                      <a:endParaRPr lang="es-CO" sz="1800" dirty="0" smtClean="0"/>
                    </a:p>
                    <a:p>
                      <a:pPr marL="0" indent="0">
                        <a:buNone/>
                      </a:pPr>
                      <a:endParaRPr lang="es-CO" sz="1800" dirty="0" smtClean="0"/>
                    </a:p>
                    <a:p>
                      <a:pPr marL="0" indent="0">
                        <a:buNone/>
                      </a:pPr>
                      <a:r>
                        <a:rPr lang="es-CO" sz="1800" baseline="0" dirty="0" smtClean="0"/>
                        <a:t>        </a:t>
                      </a:r>
                    </a:p>
                    <a:p>
                      <a:pPr marL="0" indent="0">
                        <a:buNone/>
                      </a:pPr>
                      <a:r>
                        <a:rPr lang="es-CO" sz="1800" baseline="0" dirty="0" smtClean="0"/>
                        <a:t>   </a:t>
                      </a:r>
                      <a:r>
                        <a:rPr lang="es-CO" sz="1800" dirty="0" smtClean="0"/>
                        <a:t>PSMV´S</a:t>
                      </a:r>
                      <a:endParaRPr lang="es-CO" sz="1800" b="1" dirty="0"/>
                    </a:p>
                  </a:txBody>
                  <a:tcPr marL="91447" marR="91447" marT="45699" marB="45699"/>
                </a:tc>
              </a:tr>
              <a:tr h="2254703">
                <a:tc gridSpan="2">
                  <a:txBody>
                    <a:bodyPr/>
                    <a:lstStyle/>
                    <a:p>
                      <a:pPr algn="l"/>
                      <a:r>
                        <a:rPr lang="es-CO" sz="1600" u="none" strike="noStrike" kern="1200" baseline="0" dirty="0" smtClean="0"/>
                        <a:t>Artículo 10. Meta de carga contaminante para los prestadores del servicio de alcantarillado. La meta individual de carga contaminante para los prestadores del servicio de alcantarillado, corresponderá a la contenida en el Plan de Saneamiento y Manejo de Vertimientos -PSMV, presentado por el prestador del servicio y aprobado por la autoridad ambiental competente de conformidad con la Resolución 1433 de 2004 expedida por el Ministerio de Ambiente y Desarrollo Sostenible la cual continúa vigente y podrá ser modificada o sustituida. </a:t>
                      </a:r>
                      <a:endParaRPr lang="es-CO" sz="1100" b="1" i="0" u="none" strike="noStrike" kern="1200" baseline="0" dirty="0" smtClean="0">
                        <a:solidFill>
                          <a:schemeClr val="dk1"/>
                        </a:solidFill>
                        <a:latin typeface="+mn-lt"/>
                        <a:ea typeface="+mn-ea"/>
                        <a:cs typeface="+mn-cs"/>
                      </a:endParaRPr>
                    </a:p>
                  </a:txBody>
                  <a:tcPr marL="91447" marR="91447" marT="45699" marB="45699"/>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338330641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1725326" y="400241"/>
            <a:ext cx="5909363" cy="633412"/>
          </a:xfrm>
        </p:spPr>
        <p:txBody>
          <a:bodyPr rtlCol="0" anchor="t">
            <a:noAutofit/>
          </a:bodyPr>
          <a:lstStyle/>
          <a:p>
            <a:pPr eaLnBrk="1" fontAlgn="auto" hangingPunct="1">
              <a:spcAft>
                <a:spcPts val="0"/>
              </a:spcAft>
              <a:defRPr/>
            </a:pPr>
            <a:r>
              <a:rPr lang="es-CO" sz="2800" b="1" dirty="0" smtClean="0">
                <a:solidFill>
                  <a:schemeClr val="tx2">
                    <a:lumMod val="50000"/>
                  </a:schemeClr>
                </a:solidFill>
                <a:cs typeface="Arial" pitchFamily="34" charset="0"/>
              </a:rPr>
              <a:t>PSMV´S – PLANES DE CUMPLIMIENTO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40126151"/>
              </p:ext>
            </p:extLst>
          </p:nvPr>
        </p:nvGraphicFramePr>
        <p:xfrm>
          <a:off x="561859" y="1361177"/>
          <a:ext cx="8011827" cy="4193304"/>
        </p:xfrm>
        <a:graphic>
          <a:graphicData uri="http://schemas.openxmlformats.org/drawingml/2006/table">
            <a:tbl>
              <a:tblPr firstRow="1" bandRow="1">
                <a:tableStyleId>{9D7B26C5-4107-4FEC-AEDC-1716B250A1EF}</a:tableStyleId>
              </a:tblPr>
              <a:tblGrid>
                <a:gridCol w="2670609"/>
                <a:gridCol w="2670609"/>
                <a:gridCol w="2670609"/>
              </a:tblGrid>
              <a:tr h="596634">
                <a:tc gridSpan="3">
                  <a:txBody>
                    <a:bodyPr/>
                    <a:lstStyle/>
                    <a:p>
                      <a:r>
                        <a:rPr lang="es-CO" sz="2000" u="none" strike="noStrike" kern="1200" baseline="0" dirty="0" smtClean="0"/>
                        <a:t>CAPITULO III: Establecimiento de Metas de Carga Contaminante </a:t>
                      </a:r>
                      <a:endParaRPr lang="es-CO" sz="2000" dirty="0"/>
                    </a:p>
                  </a:txBody>
                  <a:tcPr marL="91447" marR="91447" marT="45725" marB="45725"/>
                </a:tc>
                <a:tc hMerge="1">
                  <a:txBody>
                    <a:bodyPr/>
                    <a:lstStyle/>
                    <a:p>
                      <a:endParaRPr lang="es-CO" dirty="0"/>
                    </a:p>
                  </a:txBody>
                  <a:tcPr/>
                </a:tc>
                <a:tc hMerge="1">
                  <a:txBody>
                    <a:bodyPr/>
                    <a:lstStyle/>
                    <a:p>
                      <a:endParaRPr lang="es-CO" dirty="0"/>
                    </a:p>
                  </a:txBody>
                  <a:tcPr/>
                </a:tc>
              </a:tr>
              <a:tr h="369313">
                <a:tc>
                  <a:txBody>
                    <a:bodyPr/>
                    <a:lstStyle/>
                    <a:p>
                      <a:pPr algn="ctr"/>
                      <a:r>
                        <a:rPr lang="es-CO" sz="2000" dirty="0" smtClean="0"/>
                        <a:t>Artículos  claves</a:t>
                      </a:r>
                      <a:endParaRPr lang="es-CO" sz="2000" dirty="0"/>
                    </a:p>
                  </a:txBody>
                  <a:tcPr marL="91447" marR="91447" marT="45725" marB="45725"/>
                </a:tc>
                <a:tc>
                  <a:txBody>
                    <a:bodyPr/>
                    <a:lstStyle/>
                    <a:p>
                      <a:pPr algn="ctr"/>
                      <a:r>
                        <a:rPr lang="es-CO" sz="2000" dirty="0" smtClean="0"/>
                        <a:t>Alcances</a:t>
                      </a:r>
                      <a:endParaRPr lang="es-CO" sz="2000" dirty="0"/>
                    </a:p>
                  </a:txBody>
                  <a:tcPr marL="91447" marR="91447" marT="45725" marB="45725"/>
                </a:tc>
                <a:tc>
                  <a:txBody>
                    <a:bodyPr/>
                    <a:lstStyle/>
                    <a:p>
                      <a:pPr algn="ctr"/>
                      <a:r>
                        <a:rPr lang="es-CO" sz="2000" dirty="0" smtClean="0"/>
                        <a:t>Para destacar</a:t>
                      </a:r>
                      <a:endParaRPr lang="es-CO" sz="2000" dirty="0"/>
                    </a:p>
                  </a:txBody>
                  <a:tcPr marL="91447" marR="91447" marT="45725" marB="45725"/>
                </a:tc>
              </a:tr>
              <a:tr h="852391">
                <a:tc>
                  <a:txBody>
                    <a:bodyPr/>
                    <a:lstStyle/>
                    <a:p>
                      <a:pPr algn="ctr"/>
                      <a:r>
                        <a:rPr lang="es-CO" sz="1800" dirty="0" smtClean="0"/>
                        <a:t>10 (PARAGRAFO 2)</a:t>
                      </a:r>
                      <a:endParaRPr lang="es-CO" sz="1800" b="1" dirty="0"/>
                    </a:p>
                  </a:txBody>
                  <a:tcPr marL="91447" marR="91447" marT="45725" marB="45725"/>
                </a:tc>
                <a:tc>
                  <a:txBody>
                    <a:bodyPr/>
                    <a:lstStyle/>
                    <a:p>
                      <a:r>
                        <a:rPr lang="es-CO" sz="1800" kern="1200" baseline="0" dirty="0" smtClean="0"/>
                        <a:t>PLANES DE CUMPLIMIENTO MUNIICPIOS Y ESP´S </a:t>
                      </a:r>
                      <a:endParaRPr lang="es-CO" sz="1800" dirty="0"/>
                    </a:p>
                  </a:txBody>
                  <a:tcPr marL="91447" marR="91447" marT="45725" marB="45725"/>
                </a:tc>
                <a:tc rowSpan="2">
                  <a:txBody>
                    <a:bodyPr/>
                    <a:lstStyle/>
                    <a:p>
                      <a:pPr marL="0" indent="0">
                        <a:buNone/>
                      </a:pPr>
                      <a:endParaRPr lang="es-CO" sz="1800" dirty="0" smtClean="0"/>
                    </a:p>
                    <a:p>
                      <a:pPr marL="0" indent="0">
                        <a:buNone/>
                      </a:pPr>
                      <a:endParaRPr lang="es-CO" sz="1800" dirty="0" smtClean="0"/>
                    </a:p>
                    <a:p>
                      <a:pPr marL="0" indent="0">
                        <a:buNone/>
                      </a:pPr>
                      <a:endParaRPr lang="es-CO" sz="1800" dirty="0" smtClean="0"/>
                    </a:p>
                    <a:p>
                      <a:pPr marL="0" indent="0">
                        <a:buNone/>
                      </a:pPr>
                      <a:r>
                        <a:rPr lang="es-CO" sz="1800" baseline="0" dirty="0" smtClean="0"/>
                        <a:t>        </a:t>
                      </a:r>
                    </a:p>
                    <a:p>
                      <a:pPr marL="0" indent="0">
                        <a:buNone/>
                      </a:pPr>
                      <a:r>
                        <a:rPr lang="es-CO" sz="1800" baseline="0" dirty="0" smtClean="0"/>
                        <a:t>   </a:t>
                      </a:r>
                      <a:r>
                        <a:rPr lang="es-CO" sz="1800" dirty="0" smtClean="0"/>
                        <a:t>PSMV´S Y METAS</a:t>
                      </a:r>
                      <a:endParaRPr lang="es-CO" sz="1800" b="1" dirty="0"/>
                    </a:p>
                  </a:txBody>
                  <a:tcPr marL="91447" marR="91447" marT="45725" marB="45725"/>
                </a:tc>
              </a:tr>
              <a:tr h="2130617">
                <a:tc gridSpan="2">
                  <a:txBody>
                    <a:bodyPr/>
                    <a:lstStyle/>
                    <a:p>
                      <a:pPr algn="l"/>
                      <a:r>
                        <a:rPr lang="es-CO" sz="1200" u="none" strike="noStrike" kern="1200" baseline="0" dirty="0" smtClean="0"/>
                        <a:t>Parágrafo 2. Para aquellos usuarios prestadores del servicio de alcantarillado que no cuenten con Plan de Saneamiento y Manejo de Vertimientos -PSMV aprobado y, que a su vez no presenten durante el proceso de consulta su propuesta de meta individual de carga contaminante y el número de vertimientos puntuales eliminados por cuerpo de agua, la autoridad ambiental competente, con base en la mejor información disponible, establecerá la meta de carga contaminante para dicho usuario, especificando anualmente para el quinquenio tanto la carga total contaminante como el número total de vertimientos puntuales eliminados por cuerpo de agua. Lo anterior, sin perjuicio de lo que disponga sobre la materia la autoridad ambiental competente en el Plan de Ordenamiento del Recurso Hídrico yen el Plan de Saneamiento y Manejo de Vertimientos cuando sea probado, y de la imposición de las medidas preventivas y sancionatorias a que haya lugar. </a:t>
                      </a:r>
                      <a:endParaRPr lang="es-CO" sz="800" b="1" i="0" u="none" strike="noStrike" kern="1200" baseline="0" dirty="0" smtClean="0">
                        <a:solidFill>
                          <a:schemeClr val="dk1"/>
                        </a:solidFill>
                        <a:latin typeface="+mn-lt"/>
                        <a:ea typeface="+mn-ea"/>
                        <a:cs typeface="+mn-cs"/>
                      </a:endParaRPr>
                    </a:p>
                  </a:txBody>
                  <a:tcPr marL="91447" marR="91447" marT="45725" marB="45725"/>
                </a:tc>
                <a:tc hMerge="1">
                  <a:txBody>
                    <a:bodyPr/>
                    <a:lstStyle/>
                    <a:p>
                      <a:endParaRPr lang="es-CO" dirty="0"/>
                    </a:p>
                  </a:txBody>
                  <a:tcPr/>
                </a:tc>
                <a:tc vMerge="1">
                  <a:txBody>
                    <a:bodyPr/>
                    <a:lstStyle/>
                    <a:p>
                      <a:endParaRPr lang="es-CO" dirty="0"/>
                    </a:p>
                  </a:txBody>
                  <a:tcPr/>
                </a:tc>
              </a:tr>
            </a:tbl>
          </a:graphicData>
        </a:graphic>
      </p:graphicFrame>
    </p:spTree>
    <p:extLst>
      <p:ext uri="{BB962C8B-B14F-4D97-AF65-F5344CB8AC3E}">
        <p14:creationId xmlns:p14="http://schemas.microsoft.com/office/powerpoint/2010/main" val="152606989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1386</TotalTime>
  <Words>4192</Words>
  <Application>Microsoft Office PowerPoint</Application>
  <PresentationFormat>Presentación en pantalla (4:3)</PresentationFormat>
  <Paragraphs>523</Paragraphs>
  <Slides>54</Slides>
  <Notes>1</Notes>
  <HiddenSlides>0</HiddenSlides>
  <MMClips>0</MMClips>
  <ScaleCrop>false</ScaleCrop>
  <HeadingPairs>
    <vt:vector size="4" baseType="variant">
      <vt:variant>
        <vt:lpstr>Tema</vt:lpstr>
      </vt:variant>
      <vt:variant>
        <vt:i4>1</vt:i4>
      </vt:variant>
      <vt:variant>
        <vt:lpstr>Títulos de diapositiva</vt:lpstr>
      </vt:variant>
      <vt:variant>
        <vt:i4>54</vt:i4>
      </vt:variant>
    </vt:vector>
  </HeadingPairs>
  <TitlesOfParts>
    <vt:vector size="5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ESTRUCTURA DEL DECRETO 2667 DE 2012</vt:lpstr>
      <vt:lpstr>Los PSMV´S y la TR</vt:lpstr>
      <vt:lpstr>PSMV´S – PLANES DE CUMPLIMIENTO</vt:lpstr>
      <vt:lpstr>CALCULO DE LA TARIFA DE LA TR</vt:lpstr>
      <vt:lpstr>TARIFA MINIMA</vt:lpstr>
      <vt:lpstr>FACTOR REGIONAL</vt:lpstr>
      <vt:lpstr>AJUSTE DEL FACTOR REGIONAL</vt:lpstr>
      <vt:lpstr>AJUSTE DEL FACTOR REGIONAL</vt:lpstr>
      <vt:lpstr>AJUSTE DEL FACTOR REGIONAL</vt:lpstr>
      <vt:lpstr>AJUSTE DEL FACTOR REGIONAL</vt:lpstr>
      <vt:lpstr>AJUSTE DEL FACTOR REGIONAL</vt:lpstr>
      <vt:lpstr>MONTO Y RECAUDO DE LA TR</vt:lpstr>
      <vt:lpstr>Presentación de PowerPoint</vt:lpstr>
      <vt:lpstr>Presentación de PowerPoint</vt:lpstr>
      <vt:lpstr>Presentación de PowerPoint</vt:lpstr>
      <vt:lpstr>El proceso implementación y evaluación de la tasa retributiva</vt:lpstr>
      <vt:lpstr>La consulta de metas en el proceso implementación y evaluación de la tasa retributiva: facturación y cobro</vt:lpstr>
      <vt:lpstr>Acto administrativo inicio proceso de consulta</vt:lpstr>
      <vt:lpstr>Proceso de Consulta, metas de cargas AMB</vt:lpstr>
      <vt:lpstr>RESUMEN DE LA CONSULTA DE METAS COMO MECANISMO DE PARTICIPACIÓN</vt:lpstr>
      <vt:lpstr>REGLAS DE JUEGO DE LA CONSULTA DE METAS DE CARGAS DE DBO5 Y SST PARA EL QUINQUENIO 2015 -2019</vt:lpstr>
      <vt:lpstr>Presentación de PowerPoint</vt:lpstr>
      <vt:lpstr>Presentación de PowerPoint</vt:lpstr>
      <vt:lpstr>Presentación de PowerPoint</vt:lpstr>
      <vt:lpstr>Presentación de PowerPoint</vt:lpstr>
      <vt:lpstr>Presentación de PowerPoint</vt:lpstr>
      <vt:lpstr>Presentación de PowerPoint</vt:lpstr>
      <vt:lpstr>METODOLOGIA PARA EL DISEÑO, SUSTENTACION Y EVALUACION DE LAS PROPUESTAS DE METAS DE CARGAS DE DBO5 Y SST PARA EL QUINQUENIO 2015 - 2019</vt:lpstr>
      <vt:lpstr>Metodología para el diseño, sustentación y evaluación de las propuestas de metas de cargas de DBO5 y SST  -flujograma de gestión- </vt:lpstr>
      <vt:lpstr>METODOLOGIA PARA EL DISEÑO, SUSTENTACION Y EVALUACION DE LAS PROPUESTAS DE METAS DE CARGAS DE DBO5 Y SST METODOLOGIA  PARA EL ESTUDIO DE CAUDALES Y CALIDAD DE DESCARGAS POR PARTE DEL USUARIO</vt:lpstr>
      <vt:lpstr>Presentación de PowerPoint</vt:lpstr>
      <vt:lpstr>METODOLOGIA PARA EL DISEÑO, SUSTENTACION Y EVALUACION DE LAS PROPUESTAS DE METAS DE CARGAS DE DBO5 Y SST ESTUDIO DE CAUDALES Y CALIDAD DE DESCARGAS POR PARTE DEL USUARIO</vt:lpstr>
      <vt:lpstr>METODOLOGIA PARA EL DISEÑO, SUSTENTACION Y EVALUACION DE LAS PROPUESTAS DE METAS DE CARGAS DE DBO5 Y SST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Presentación de PowerPoint</vt:lpstr>
      <vt:lpstr>Presentación de PowerPoint</vt:lpstr>
      <vt:lpstr>Presentación de PowerPoint</vt:lpstr>
      <vt:lpstr>Perfiles de calidad – Objetivos de calidad: SOPORTE PARA ESTABLECER EL NCA</vt:lpstr>
      <vt:lpstr>METODOLOGIA PARA EL DISEÑO, SUSTENTACION Y EVALUACION DE LAS PROPUESTAS DE METAS DE CARGAS DE DBO5 Y SST METODOLOGIA  PARA EL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METODOLOGIA PARA EL DISEÑO, SUSTENTACION Y EVALUACION DE LAS PROPUESTAS DE METAS DE CARGAS DE DBO5 Y SST METODOLOGIA  PARA EL ESTUDIO DE CAUDALES Y CALIDAD DE DESCARGAS POR PARTE DEL USUARIO</vt:lpstr>
      <vt:lpstr>METODOLOGIA  PARA EL DILIGENCIAMIENTO DE LOS FORMATOS DE DISEÑO Y SUSTENTACIONDE LAS PROPUESTAS INDIVIDUALES Y GRUPALES DE METAS DE CARGAS DE DBO5 Y SST  Ingeniera: VIVIANA ANDREA MARTINEZ NAVARRETE</vt:lpstr>
      <vt:lpstr>METODOLOGIA PARA LA EVALUACION DE LAS PROPUESTAS DE METAS</vt:lpstr>
      <vt:lpstr>Presentación de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Sony</cp:lastModifiedBy>
  <cp:revision>33</cp:revision>
  <dcterms:created xsi:type="dcterms:W3CDTF">2014-05-15T18:34:41Z</dcterms:created>
  <dcterms:modified xsi:type="dcterms:W3CDTF">2015-04-07T15:42:05Z</dcterms:modified>
</cp:coreProperties>
</file>